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43" r:id="rId2"/>
    <p:sldId id="442" r:id="rId3"/>
    <p:sldId id="440" r:id="rId4"/>
    <p:sldId id="441" r:id="rId5"/>
  </p:sldIdLst>
  <p:sldSz cx="9144000" cy="6858000" type="screen4x3"/>
  <p:notesSz cx="6858000" cy="9723438"/>
  <p:custShowLst>
    <p:custShow name="Saturday Morning" id="0">
      <p:sldLst/>
    </p:custShow>
  </p:custShowLst>
  <p:kinsoku lang="ja-JP" invalStChars="" invalEndChars="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Frutiger 45 Light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Frutiger 45 Light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Frutiger 45 Light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Frutiger 45 Light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Frutiger 45 Light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Frutiger 45 Light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Frutiger 45 Light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Frutiger 45 Light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Frutiger 45 Light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rndt Feuerbacher" initials="B. F.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CCFF"/>
    <a:srgbClr val="FF5050"/>
    <a:srgbClr val="FF3300"/>
    <a:srgbClr val="FF6699"/>
    <a:srgbClr val="6699FF"/>
    <a:srgbClr val="000099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45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8063" y="735013"/>
            <a:ext cx="4843462" cy="3632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618038"/>
            <a:ext cx="5032375" cy="4376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9426" tIns="43928" rIns="89426" bIns="439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197357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Frutiger 45 Light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Frutiger 45 Light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Frutiger 45 Light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Frutiger 45 Light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Frutiger 45 Light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9650" y="735013"/>
            <a:ext cx="4841875" cy="3632200"/>
          </a:xfrm>
          <a:ln/>
        </p:spPr>
      </p:sp>
      <p:sp>
        <p:nvSpPr>
          <p:cNvPr id="768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de-DE" dirty="0" smtClean="0"/>
              <a:t>Bitte Bildschirmpräsentation aufrufen </a:t>
            </a:r>
            <a:r>
              <a:rPr lang="de-DE" smtClean="0"/>
              <a:t>und durchklicken</a:t>
            </a:r>
            <a:endParaRPr lang="de-DE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9650" y="735013"/>
            <a:ext cx="4841875" cy="3632200"/>
          </a:xfrm>
          <a:ln/>
        </p:spPr>
      </p:sp>
      <p:sp>
        <p:nvSpPr>
          <p:cNvPr id="768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9650" y="735013"/>
            <a:ext cx="4841875" cy="3632200"/>
          </a:xfrm>
          <a:ln/>
        </p:spPr>
      </p:sp>
      <p:sp>
        <p:nvSpPr>
          <p:cNvPr id="768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9650" y="735013"/>
            <a:ext cx="4841875" cy="3632200"/>
          </a:xfrm>
          <a:ln/>
        </p:spPr>
      </p:sp>
      <p:sp>
        <p:nvSpPr>
          <p:cNvPr id="768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115050" y="152400"/>
            <a:ext cx="1962150" cy="5638800"/>
          </a:xfrm>
        </p:spPr>
        <p:txBody>
          <a:bodyPr vert="eaVert"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5734050" cy="5638800"/>
          </a:xfrm>
        </p:spPr>
        <p:txBody>
          <a:bodyPr vert="eaVert"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772400" cy="9906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28600" y="1447800"/>
            <a:ext cx="3810000" cy="4343400"/>
          </a:xfr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191000" y="1447800"/>
            <a:ext cx="3810000" cy="4343400"/>
          </a:xfr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191000" y="14478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8A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9" descr="Hale-Bopppearson6"/>
          <p:cNvPicPr>
            <a:picLocks noChangeAspect="1" noChangeArrowheads="1"/>
          </p:cNvPicPr>
          <p:nvPr userDrawn="1"/>
        </p:nvPicPr>
        <p:blipFill>
          <a:blip r:embed="rId14"/>
          <a:srcRect l="8881"/>
          <a:stretch>
            <a:fillRect/>
          </a:stretch>
        </p:blipFill>
        <p:spPr bwMode="auto">
          <a:xfrm>
            <a:off x="0" y="-7938"/>
            <a:ext cx="925195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1414"/>
            <a:ext cx="7772400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/>
            <a:r>
              <a:rPr lang="de-DE" dirty="0" smtClean="0"/>
              <a:t>Rosetta </a:t>
            </a:r>
            <a:r>
              <a:rPr lang="de-DE" dirty="0" err="1" smtClean="0"/>
              <a:t>Lander</a:t>
            </a:r>
            <a:endParaRPr lang="de-DE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447800"/>
            <a:ext cx="7772400" cy="434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5563" y="6518275"/>
            <a:ext cx="461962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defRPr/>
            </a:pPr>
            <a:fld id="{ACD29336-BA78-4AA3-A276-196ED683B1D0}" type="slidenum">
              <a:rPr lang="de-DE" sz="1200" b="0"/>
              <a:pPr eaLnBrk="0" hangingPunct="0">
                <a:defRPr/>
              </a:pPr>
              <a:t>‹Nr.›</a:t>
            </a:fld>
            <a:endParaRPr lang="de-DE" sz="1200" b="0"/>
          </a:p>
        </p:txBody>
      </p:sp>
      <p:grpSp>
        <p:nvGrpSpPr>
          <p:cNvPr id="2" name="Group 38"/>
          <p:cNvGrpSpPr>
            <a:grpSpLocks/>
          </p:cNvGrpSpPr>
          <p:nvPr userDrawn="1"/>
        </p:nvGrpSpPr>
        <p:grpSpPr bwMode="auto">
          <a:xfrm>
            <a:off x="8153400" y="5965825"/>
            <a:ext cx="857250" cy="739775"/>
            <a:chOff x="5136" y="3758"/>
            <a:chExt cx="540" cy="466"/>
          </a:xfrm>
        </p:grpSpPr>
        <p:grpSp>
          <p:nvGrpSpPr>
            <p:cNvPr id="1032" name="Group 37"/>
            <p:cNvGrpSpPr>
              <a:grpSpLocks/>
            </p:cNvGrpSpPr>
            <p:nvPr userDrawn="1"/>
          </p:nvGrpSpPr>
          <p:grpSpPr bwMode="auto">
            <a:xfrm>
              <a:off x="5136" y="3758"/>
              <a:ext cx="536" cy="407"/>
              <a:chOff x="5136" y="3758"/>
              <a:chExt cx="536" cy="407"/>
            </a:xfrm>
          </p:grpSpPr>
          <p:sp>
            <p:nvSpPr>
              <p:cNvPr id="1033" name="Freeform 9"/>
              <p:cNvSpPr>
                <a:spLocks/>
              </p:cNvSpPr>
              <p:nvPr userDrawn="1"/>
            </p:nvSpPr>
            <p:spPr bwMode="auto">
              <a:xfrm>
                <a:off x="5136" y="3903"/>
                <a:ext cx="536" cy="117"/>
              </a:xfrm>
              <a:custGeom>
                <a:avLst/>
                <a:gdLst/>
                <a:ahLst/>
                <a:cxnLst>
                  <a:cxn ang="0">
                    <a:pos x="0" y="117"/>
                  </a:cxn>
                  <a:cxn ang="0">
                    <a:pos x="418" y="117"/>
                  </a:cxn>
                  <a:cxn ang="0">
                    <a:pos x="536" y="0"/>
                  </a:cxn>
                  <a:cxn ang="0">
                    <a:pos x="118" y="0"/>
                  </a:cxn>
                  <a:cxn ang="0">
                    <a:pos x="130" y="29"/>
                  </a:cxn>
                  <a:cxn ang="0">
                    <a:pos x="465" y="29"/>
                  </a:cxn>
                  <a:cxn ang="0">
                    <a:pos x="406" y="90"/>
                  </a:cxn>
                  <a:cxn ang="0">
                    <a:pos x="71" y="90"/>
                  </a:cxn>
                  <a:cxn ang="0">
                    <a:pos x="130" y="29"/>
                  </a:cxn>
                  <a:cxn ang="0">
                    <a:pos x="118" y="0"/>
                  </a:cxn>
                  <a:cxn ang="0">
                    <a:pos x="0" y="117"/>
                  </a:cxn>
                </a:cxnLst>
                <a:rect l="0" t="0" r="r" b="b"/>
                <a:pathLst>
                  <a:path w="536" h="117">
                    <a:moveTo>
                      <a:pt x="0" y="117"/>
                    </a:moveTo>
                    <a:lnTo>
                      <a:pt x="418" y="117"/>
                    </a:lnTo>
                    <a:lnTo>
                      <a:pt x="536" y="0"/>
                    </a:lnTo>
                    <a:lnTo>
                      <a:pt x="118" y="0"/>
                    </a:lnTo>
                    <a:lnTo>
                      <a:pt x="130" y="29"/>
                    </a:lnTo>
                    <a:lnTo>
                      <a:pt x="465" y="29"/>
                    </a:lnTo>
                    <a:lnTo>
                      <a:pt x="406" y="90"/>
                    </a:lnTo>
                    <a:lnTo>
                      <a:pt x="71" y="90"/>
                    </a:lnTo>
                    <a:lnTo>
                      <a:pt x="130" y="29"/>
                    </a:lnTo>
                    <a:lnTo>
                      <a:pt x="118" y="0"/>
                    </a:lnTo>
                    <a:lnTo>
                      <a:pt x="0" y="117"/>
                    </a:lnTo>
                    <a:close/>
                  </a:path>
                </a:pathLst>
              </a:cu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044" name="Freeform 20"/>
              <p:cNvSpPr>
                <a:spLocks/>
              </p:cNvSpPr>
              <p:nvPr userDrawn="1"/>
            </p:nvSpPr>
            <p:spPr bwMode="auto">
              <a:xfrm>
                <a:off x="5286" y="3758"/>
                <a:ext cx="242" cy="407"/>
              </a:xfrm>
              <a:custGeom>
                <a:avLst/>
                <a:gdLst/>
                <a:ahLst/>
                <a:cxnLst>
                  <a:cxn ang="0">
                    <a:pos x="0" y="407"/>
                  </a:cxn>
                  <a:cxn ang="0">
                    <a:pos x="242" y="165"/>
                  </a:cxn>
                  <a:cxn ang="0">
                    <a:pos x="242" y="0"/>
                  </a:cxn>
                  <a:cxn ang="0">
                    <a:pos x="0" y="242"/>
                  </a:cxn>
                  <a:cxn ang="0">
                    <a:pos x="49" y="234"/>
                  </a:cxn>
                  <a:cxn ang="0">
                    <a:pos x="214" y="69"/>
                  </a:cxn>
                  <a:cxn ang="0">
                    <a:pos x="214" y="153"/>
                  </a:cxn>
                  <a:cxn ang="0">
                    <a:pos x="30" y="334"/>
                  </a:cxn>
                  <a:cxn ang="0">
                    <a:pos x="30" y="261"/>
                  </a:cxn>
                  <a:cxn ang="0">
                    <a:pos x="49" y="234"/>
                  </a:cxn>
                  <a:cxn ang="0">
                    <a:pos x="0" y="242"/>
                  </a:cxn>
                  <a:cxn ang="0">
                    <a:pos x="0" y="407"/>
                  </a:cxn>
                </a:cxnLst>
                <a:rect l="0" t="0" r="r" b="b"/>
                <a:pathLst>
                  <a:path w="242" h="407">
                    <a:moveTo>
                      <a:pt x="0" y="407"/>
                    </a:moveTo>
                    <a:lnTo>
                      <a:pt x="242" y="165"/>
                    </a:lnTo>
                    <a:lnTo>
                      <a:pt x="242" y="0"/>
                    </a:lnTo>
                    <a:lnTo>
                      <a:pt x="0" y="242"/>
                    </a:lnTo>
                    <a:lnTo>
                      <a:pt x="49" y="234"/>
                    </a:lnTo>
                    <a:lnTo>
                      <a:pt x="214" y="69"/>
                    </a:lnTo>
                    <a:lnTo>
                      <a:pt x="214" y="153"/>
                    </a:lnTo>
                    <a:lnTo>
                      <a:pt x="30" y="334"/>
                    </a:lnTo>
                    <a:lnTo>
                      <a:pt x="30" y="261"/>
                    </a:lnTo>
                    <a:lnTo>
                      <a:pt x="49" y="234"/>
                    </a:lnTo>
                    <a:lnTo>
                      <a:pt x="0" y="242"/>
                    </a:lnTo>
                    <a:lnTo>
                      <a:pt x="0" y="407"/>
                    </a:lnTo>
                    <a:close/>
                  </a:path>
                </a:pathLst>
              </a:cu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</p:grpSp>
        <p:sp>
          <p:nvSpPr>
            <p:cNvPr id="1056" name="Rectangle 32"/>
            <p:cNvSpPr>
              <a:spLocks noChangeArrowheads="1"/>
            </p:cNvSpPr>
            <p:nvPr userDrawn="1"/>
          </p:nvSpPr>
          <p:spPr bwMode="auto">
            <a:xfrm>
              <a:off x="5405" y="4061"/>
              <a:ext cx="9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defRPr/>
              </a:pPr>
              <a:r>
                <a:rPr lang="en-GB" sz="1700">
                  <a:solidFill>
                    <a:srgbClr val="CCFFFF"/>
                  </a:solidFill>
                  <a:latin typeface="Arial" charset="0"/>
                </a:rPr>
                <a:t>D</a:t>
              </a:r>
              <a:endParaRPr lang="en-GB" sz="2400" b="0">
                <a:latin typeface="Arial" charset="0"/>
              </a:endParaRPr>
            </a:p>
          </p:txBody>
        </p:sp>
        <p:sp>
          <p:nvSpPr>
            <p:cNvPr id="1057" name="Rectangle 33"/>
            <p:cNvSpPr>
              <a:spLocks noChangeArrowheads="1"/>
            </p:cNvSpPr>
            <p:nvPr userDrawn="1"/>
          </p:nvSpPr>
          <p:spPr bwMode="auto">
            <a:xfrm>
              <a:off x="5502" y="4061"/>
              <a:ext cx="83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defRPr/>
              </a:pPr>
              <a:r>
                <a:rPr lang="en-GB" sz="1700">
                  <a:solidFill>
                    <a:srgbClr val="CCFFFF"/>
                  </a:solidFill>
                  <a:latin typeface="Arial" charset="0"/>
                </a:rPr>
                <a:t>L</a:t>
              </a:r>
              <a:endParaRPr lang="en-GB" sz="2400" b="0">
                <a:latin typeface="Arial" charset="0"/>
              </a:endParaRPr>
            </a:p>
          </p:txBody>
        </p:sp>
        <p:sp>
          <p:nvSpPr>
            <p:cNvPr id="1058" name="Rectangle 34"/>
            <p:cNvSpPr>
              <a:spLocks noChangeArrowheads="1"/>
            </p:cNvSpPr>
            <p:nvPr userDrawn="1"/>
          </p:nvSpPr>
          <p:spPr bwMode="auto">
            <a:xfrm>
              <a:off x="5578" y="4061"/>
              <a:ext cx="9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defRPr/>
              </a:pPr>
              <a:r>
                <a:rPr lang="en-GB" sz="1700">
                  <a:solidFill>
                    <a:srgbClr val="CCFFFF"/>
                  </a:solidFill>
                  <a:latin typeface="Arial" charset="0"/>
                </a:rPr>
                <a:t>R</a:t>
              </a:r>
              <a:endParaRPr lang="en-GB" sz="2400" b="0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B7C6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B7C6FE"/>
          </a:solidFill>
          <a:latin typeface="Frutiger 45 Ligh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B7C6FE"/>
          </a:solidFill>
          <a:latin typeface="Frutiger 45 Ligh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B7C6FE"/>
          </a:solidFill>
          <a:latin typeface="Frutiger 45 Ligh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B7C6FE"/>
          </a:solidFill>
          <a:latin typeface="Frutiger 45 Light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B7C6FE"/>
          </a:solidFill>
          <a:latin typeface="Frutiger 45 Light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B7C6FE"/>
          </a:solidFill>
          <a:latin typeface="Frutiger 45 Light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B7C6FE"/>
          </a:solidFill>
          <a:latin typeface="Frutiger 45 Light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B7C6FE"/>
          </a:solidFill>
          <a:latin typeface="Frutiger 45 Ligh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CCFF"/>
        </a:buClr>
        <a:buSzPct val="75000"/>
        <a:buFont typeface="Wingdings 3" pitchFamily="18" charset="2"/>
        <a:buChar char=""/>
        <a:defRPr sz="2400">
          <a:solidFill>
            <a:srgbClr val="CCEC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FF"/>
        </a:buClr>
        <a:buSzPct val="75000"/>
        <a:buFont typeface="Wingdings 3" pitchFamily="18" charset="2"/>
        <a:buChar char=""/>
        <a:defRPr sz="2000">
          <a:solidFill>
            <a:srgbClr val="99CC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66CC"/>
        </a:buClr>
        <a:buSzPct val="75000"/>
        <a:buFont typeface="Wingdings 3" pitchFamily="18" charset="2"/>
        <a:buChar char=""/>
        <a:defRPr sz="2400">
          <a:solidFill>
            <a:srgbClr val="6699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rgbClr val="DDF7D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ln w="9525"/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de-DE" sz="3200" dirty="0" smtClean="0"/>
              <a:t>Die Mission Stardust hat Staub von Kometen zur Erde gebracht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ln w="9525"/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de-DE" sz="3200" dirty="0" smtClean="0"/>
              <a:t>Die Mission Stardust hat Staub von Kometen zur Erde gebracht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3622675" cy="4343400"/>
          </a:xfrm>
          <a:ln w="9525"/>
          <a:effectLst/>
        </p:spPr>
        <p:txBody>
          <a:bodyPr/>
          <a:lstStyle/>
          <a:p>
            <a:pPr marL="0" indent="0">
              <a:lnSpc>
                <a:spcPct val="80000"/>
              </a:lnSpc>
              <a:spcAft>
                <a:spcPts val="600"/>
              </a:spcAft>
              <a:buNone/>
              <a:defRPr/>
            </a:pPr>
            <a:r>
              <a:rPr lang="de-DE" sz="2000" dirty="0" smtClean="0"/>
              <a:t>24 Partikel mit bloßem Auge sichtbar</a:t>
            </a:r>
          </a:p>
          <a:p>
            <a:pPr marL="0" indent="0">
              <a:lnSpc>
                <a:spcPct val="80000"/>
              </a:lnSpc>
              <a:spcAft>
                <a:spcPts val="600"/>
              </a:spcAft>
              <a:buNone/>
              <a:defRPr/>
            </a:pPr>
            <a:r>
              <a:rPr lang="de-DE" sz="2000" dirty="0" smtClean="0"/>
              <a:t>10µm Partikel werden ausgelöst und in bis 50 Scheiben geschnitten</a:t>
            </a:r>
          </a:p>
          <a:p>
            <a:pPr marL="0" indent="0">
              <a:lnSpc>
                <a:spcPct val="80000"/>
              </a:lnSpc>
              <a:spcAft>
                <a:spcPts val="600"/>
              </a:spcAft>
              <a:buNone/>
              <a:defRPr/>
            </a:pPr>
            <a:endParaRPr lang="de-DE" sz="18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23908" name="Picture 4" descr="2track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9591" y="1428737"/>
            <a:ext cx="5351722" cy="4014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ln w="9525"/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de-DE" sz="3200" dirty="0" smtClean="0"/>
              <a:t>Die Mission Stardust hat Staub von Kometen zur Erde gebracht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3622675" cy="4343400"/>
          </a:xfrm>
          <a:ln w="9525"/>
          <a:effectLst/>
        </p:spPr>
        <p:txBody>
          <a:bodyPr/>
          <a:lstStyle/>
          <a:p>
            <a:pPr marL="0" indent="0">
              <a:lnSpc>
                <a:spcPct val="80000"/>
              </a:lnSpc>
              <a:spcAft>
                <a:spcPts val="600"/>
              </a:spcAft>
              <a:buNone/>
              <a:defRPr/>
            </a:pPr>
            <a:r>
              <a:rPr lang="de-DE" sz="2000" dirty="0" smtClean="0"/>
              <a:t>24 Partikel mit bloßem Auge sichtbar</a:t>
            </a:r>
          </a:p>
          <a:p>
            <a:pPr marL="0" indent="0">
              <a:lnSpc>
                <a:spcPct val="80000"/>
              </a:lnSpc>
              <a:spcAft>
                <a:spcPts val="600"/>
              </a:spcAft>
              <a:buNone/>
              <a:defRPr/>
            </a:pPr>
            <a:r>
              <a:rPr lang="de-DE" sz="2000" dirty="0" smtClean="0"/>
              <a:t>10µm Partikel werden ausgelöst und in bis 50 Scheiben geschnitten</a:t>
            </a:r>
          </a:p>
          <a:p>
            <a:pPr marL="0" indent="0">
              <a:lnSpc>
                <a:spcPct val="80000"/>
              </a:lnSpc>
              <a:spcAft>
                <a:spcPts val="600"/>
              </a:spcAft>
              <a:buNone/>
              <a:defRPr/>
            </a:pPr>
            <a:r>
              <a:rPr lang="de-DE" sz="2000" dirty="0" err="1" smtClean="0"/>
              <a:t>Kometare</a:t>
            </a:r>
            <a:r>
              <a:rPr lang="de-DE" sz="2000" dirty="0" smtClean="0"/>
              <a:t> und interstellare Teilchen werden durch Isotopenanalyse identifiziert</a:t>
            </a:r>
          </a:p>
        </p:txBody>
      </p:sp>
      <p:pic>
        <p:nvPicPr>
          <p:cNvPr id="123909" name="Picture 5" descr="colortrac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98460" y="1428736"/>
            <a:ext cx="5353490" cy="4014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ln w="9525"/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de-DE" sz="3200" dirty="0" smtClean="0"/>
              <a:t>Die Mission Stardust hat Staub von Kometen zur Erde gebracht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3622675" cy="4343400"/>
          </a:xfrm>
          <a:ln w="9525"/>
          <a:effectLst/>
        </p:spPr>
        <p:txBody>
          <a:bodyPr/>
          <a:lstStyle/>
          <a:p>
            <a:pPr marL="0" indent="0">
              <a:lnSpc>
                <a:spcPct val="80000"/>
              </a:lnSpc>
              <a:spcAft>
                <a:spcPts val="600"/>
              </a:spcAft>
              <a:buNone/>
              <a:defRPr/>
            </a:pPr>
            <a:r>
              <a:rPr lang="de-DE" sz="2000" dirty="0" smtClean="0"/>
              <a:t>24 Partikel mit bloßem Auge sichtbar</a:t>
            </a:r>
          </a:p>
          <a:p>
            <a:pPr marL="0" indent="0">
              <a:lnSpc>
                <a:spcPct val="80000"/>
              </a:lnSpc>
              <a:spcAft>
                <a:spcPts val="600"/>
              </a:spcAft>
              <a:buNone/>
              <a:defRPr/>
            </a:pPr>
            <a:r>
              <a:rPr lang="de-DE" sz="2000" dirty="0" smtClean="0"/>
              <a:t>10µm Partikel werden ausgelöst und in bis 50 Scheiben geschnitten</a:t>
            </a:r>
          </a:p>
          <a:p>
            <a:pPr marL="0" indent="0">
              <a:lnSpc>
                <a:spcPct val="80000"/>
              </a:lnSpc>
              <a:spcAft>
                <a:spcPts val="600"/>
              </a:spcAft>
              <a:buNone/>
              <a:defRPr/>
            </a:pPr>
            <a:r>
              <a:rPr lang="de-DE" sz="2000" dirty="0" err="1" smtClean="0"/>
              <a:t>Kometare</a:t>
            </a:r>
            <a:r>
              <a:rPr lang="de-DE" sz="2000" dirty="0" smtClean="0"/>
              <a:t> und interstellare Teilchen werden durch Isotopenanalyse identifiziert</a:t>
            </a:r>
          </a:p>
          <a:p>
            <a:pPr marL="0" indent="0">
              <a:lnSpc>
                <a:spcPct val="80000"/>
              </a:lnSpc>
              <a:spcAft>
                <a:spcPts val="600"/>
              </a:spcAft>
              <a:buNone/>
              <a:defRPr/>
            </a:pPr>
            <a:r>
              <a:rPr lang="de-DE" sz="2000" dirty="0" smtClean="0"/>
              <a:t>Unerwartet: glasartige Materialien und Olivine</a:t>
            </a:r>
          </a:p>
          <a:p>
            <a:pPr lvl="1">
              <a:lnSpc>
                <a:spcPct val="80000"/>
              </a:lnSpc>
              <a:defRPr/>
            </a:pPr>
            <a:r>
              <a:rPr lang="de-DE" sz="1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entweder aus dem inneren Sonnensystem transportiert</a:t>
            </a:r>
          </a:p>
          <a:p>
            <a:pPr lvl="1">
              <a:lnSpc>
                <a:spcPct val="80000"/>
              </a:lnSpc>
              <a:defRPr/>
            </a:pPr>
            <a:r>
              <a:rPr lang="de-DE" sz="1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oder bei anderen Sternen gebildet</a:t>
            </a:r>
          </a:p>
        </p:txBody>
      </p:sp>
      <p:pic>
        <p:nvPicPr>
          <p:cNvPr id="123910" name="Picture 6" descr="olivi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2037" y="1428736"/>
            <a:ext cx="5334037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3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3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uiExpand="1" build="p"/>
    </p:bldLst>
  </p:timing>
</p:sld>
</file>

<file path=ppt/theme/theme1.xml><?xml version="1.0" encoding="utf-8"?>
<a:theme xmlns:a="http://schemas.openxmlformats.org/drawingml/2006/main" name="Unbenannt 1">
  <a:themeElements>
    <a:clrScheme name="">
      <a:dk1>
        <a:srgbClr val="000000"/>
      </a:dk1>
      <a:lt1>
        <a:srgbClr val="618FFD"/>
      </a:lt1>
      <a:dk2>
        <a:srgbClr val="000000"/>
      </a:dk2>
      <a:lt2>
        <a:srgbClr val="CECECE"/>
      </a:lt2>
      <a:accent1>
        <a:srgbClr val="618FFD"/>
      </a:accent1>
      <a:accent2>
        <a:srgbClr val="00AE00"/>
      </a:accent2>
      <a:accent3>
        <a:srgbClr val="B7C6FE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Unbenannt 1">
      <a:majorFont>
        <a:latin typeface="Frutiger 45 Light"/>
        <a:ea typeface=""/>
        <a:cs typeface=""/>
      </a:majorFont>
      <a:minorFont>
        <a:latin typeface="Frutiger 45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utiger 45 Ligh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utiger 45 Light" pitchFamily="34" charset="0"/>
          </a:defRPr>
        </a:defPPr>
      </a:lstStyle>
    </a:lnDef>
  </a:objectDefaults>
  <a:extraClrSchemeLst>
    <a:extraClrScheme>
      <a:clrScheme name="Unbenannt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benannt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benannt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benannt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benannt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benannt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benannt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Duo HD:Software:Programme:Microsoft Office:Microsoft PowerPoint 4:</Template>
  <TotalTime>0</TotalTime>
  <Words>126</Words>
  <Application>Microsoft Office PowerPoint</Application>
  <PresentationFormat>Bildschirmpräsentation (4:3)</PresentationFormat>
  <Paragraphs>16</Paragraphs>
  <Slides>4</Slides>
  <Notes>4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  <vt:variant>
        <vt:lpstr>Zielgruppenorientierte Präsentationen</vt:lpstr>
      </vt:variant>
      <vt:variant>
        <vt:i4>1</vt:i4>
      </vt:variant>
    </vt:vector>
  </HeadingPairs>
  <TitlesOfParts>
    <vt:vector size="6" baseType="lpstr">
      <vt:lpstr>Unbenannt 1</vt:lpstr>
      <vt:lpstr>Die Mission Stardust hat Staub von Kometen zur Erde gebracht</vt:lpstr>
      <vt:lpstr>Die Mission Stardust hat Staub von Kometen zur Erde gebracht</vt:lpstr>
      <vt:lpstr>Die Mission Stardust hat Staub von Kometen zur Erde gebracht</vt:lpstr>
      <vt:lpstr>Die Mission Stardust hat Staub von Kometen zur Erde gebracht</vt:lpstr>
      <vt:lpstr>Saturday Morning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Rosetta</dc:title>
  <dc:creator>B. Feuerbacher</dc:creator>
  <cp:lastModifiedBy>Berndt Feuerbacher</cp:lastModifiedBy>
  <cp:revision>368</cp:revision>
  <dcterms:created xsi:type="dcterms:W3CDTF">2008-05-06T14:46:36Z</dcterms:created>
  <dcterms:modified xsi:type="dcterms:W3CDTF">2013-05-15T10:32:01Z</dcterms:modified>
</cp:coreProperties>
</file>