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3"/>
  </p:notesMasterIdLst>
  <p:handoutMasterIdLst>
    <p:handoutMasterId r:id="rId4"/>
  </p:handoutMasterIdLst>
  <p:sldIdLst>
    <p:sldId id="349" r:id="rId2"/>
  </p:sldIdLst>
  <p:sldSz cx="9144000" cy="6858000" type="screen4x3"/>
  <p:notesSz cx="7099300" cy="10234613"/>
  <p:custDataLst>
    <p:tags r:id="rId5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0CA6"/>
    <a:srgbClr val="F7FEFF"/>
    <a:srgbClr val="D0F8FC"/>
    <a:srgbClr val="444444"/>
    <a:srgbClr val="434343"/>
    <a:srgbClr val="1C3A68"/>
    <a:srgbClr val="0E3060"/>
    <a:srgbClr val="17375E"/>
    <a:srgbClr val="F7F8F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4" autoAdjust="0"/>
    <p:restoredTop sz="86358" autoAdjust="0"/>
  </p:normalViewPr>
  <p:slideViewPr>
    <p:cSldViewPr>
      <p:cViewPr varScale="1">
        <p:scale>
          <a:sx n="96" d="100"/>
          <a:sy n="96" d="100"/>
        </p:scale>
        <p:origin x="-324" y="-102"/>
      </p:cViewPr>
      <p:guideLst>
        <p:guide orient="horz" pos="3113"/>
        <p:guide pos="17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3366" y="-102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TC ST1-1</c:v>
                </c:pt>
                <c:pt idx="1">
                  <c:v>TC ST1-2</c:v>
                </c:pt>
                <c:pt idx="2">
                  <c:v>TC ST1-3</c:v>
                </c:pt>
                <c:pt idx="3">
                  <c:v>TC ST2-1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110</c:v>
                </c:pt>
                <c:pt idx="1">
                  <c:v>75</c:v>
                </c:pt>
                <c:pt idx="2">
                  <c:v>0</c:v>
                </c:pt>
                <c:pt idx="3">
                  <c:v>59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FNP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TC ST1-1</c:v>
                </c:pt>
                <c:pt idx="1">
                  <c:v>TC ST1-2</c:v>
                </c:pt>
                <c:pt idx="2">
                  <c:v>TC ST1-3</c:v>
                </c:pt>
                <c:pt idx="3">
                  <c:v>TC ST2-1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25</c:v>
                </c:pt>
                <c:pt idx="1">
                  <c:v>32</c:v>
                </c:pt>
                <c:pt idx="2">
                  <c:v>76</c:v>
                </c:pt>
                <c:pt idx="3">
                  <c:v>87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FWP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TC ST1-1</c:v>
                </c:pt>
                <c:pt idx="1">
                  <c:v>TC ST1-2</c:v>
                </c:pt>
                <c:pt idx="2">
                  <c:v>TC ST1-3</c:v>
                </c:pt>
                <c:pt idx="3">
                  <c:v>TC ST2-1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12</c:v>
                </c:pt>
                <c:pt idx="3">
                  <c:v>20</c:v>
                </c:pt>
              </c:numCache>
            </c:numRef>
          </c:val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PNF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TC ST1-1</c:v>
                </c:pt>
                <c:pt idx="1">
                  <c:v>TC ST1-2</c:v>
                </c:pt>
                <c:pt idx="2">
                  <c:v>TC ST1-3</c:v>
                </c:pt>
                <c:pt idx="3">
                  <c:v>TC ST2-1</c:v>
                </c:pt>
              </c:strCache>
            </c:strRef>
          </c:cat>
          <c:val>
            <c:numRef>
              <c:f>Tabelle1!$E$2:$E$5</c:f>
              <c:numCache>
                <c:formatCode>General</c:formatCode>
                <c:ptCount val="4"/>
                <c:pt idx="0">
                  <c:v>65</c:v>
                </c:pt>
                <c:pt idx="1">
                  <c:v>130</c:v>
                </c:pt>
                <c:pt idx="2">
                  <c:v>195</c:v>
                </c:pt>
                <c:pt idx="3">
                  <c:v>275</c:v>
                </c:pt>
              </c:numCache>
            </c:numRef>
          </c:val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PWF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TC ST1-1</c:v>
                </c:pt>
                <c:pt idx="1">
                  <c:v>TC ST1-2</c:v>
                </c:pt>
                <c:pt idx="2">
                  <c:v>TC ST1-3</c:v>
                </c:pt>
                <c:pt idx="3">
                  <c:v>TC ST2-1</c:v>
                </c:pt>
              </c:strCache>
            </c:strRef>
          </c:cat>
          <c:val>
            <c:numRef>
              <c:f>Tabelle1!$F$2:$F$5</c:f>
              <c:numCache>
                <c:formatCode>General</c:formatCode>
                <c:ptCount val="4"/>
                <c:pt idx="0">
                  <c:v>40</c:v>
                </c:pt>
                <c:pt idx="1">
                  <c:v>65</c:v>
                </c:pt>
                <c:pt idx="2">
                  <c:v>85</c:v>
                </c:pt>
                <c:pt idx="3">
                  <c:v>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35270528"/>
        <c:axId val="235272064"/>
      </c:barChart>
      <c:catAx>
        <c:axId val="235270528"/>
        <c:scaling>
          <c:orientation val="minMax"/>
        </c:scaling>
        <c:delete val="0"/>
        <c:axPos val="b"/>
        <c:majorTickMark val="out"/>
        <c:minorTickMark val="none"/>
        <c:tickLblPos val="nextTo"/>
        <c:crossAx val="235272064"/>
        <c:crosses val="autoZero"/>
        <c:auto val="1"/>
        <c:lblAlgn val="ctr"/>
        <c:lblOffset val="100"/>
        <c:noMultiLvlLbl val="0"/>
      </c:catAx>
      <c:valAx>
        <c:axId val="2352720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52705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pPr>
      <a:endParaRPr lang="de-DE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16" tIns="49508" rIns="99016" bIns="4950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16" tIns="49508" rIns="99016" bIns="4950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16" tIns="49508" rIns="99016" bIns="4950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16" tIns="49508" rIns="99016" bIns="4950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Arial" charset="0"/>
              </a:defRPr>
            </a:lvl1pPr>
          </a:lstStyle>
          <a:p>
            <a:pPr>
              <a:defRPr/>
            </a:pPr>
            <a:fld id="{D799A082-7A46-46BB-AA16-3BC749112B5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4284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16" tIns="49508" rIns="99016" bIns="4950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16" tIns="49508" rIns="99016" bIns="4950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16" tIns="49508" rIns="99016" bIns="4950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16" tIns="49508" rIns="99016" bIns="4950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Arial" charset="0"/>
              </a:defRPr>
            </a:lvl1pPr>
          </a:lstStyle>
          <a:p>
            <a:pPr>
              <a:defRPr/>
            </a:pPr>
            <a:fld id="{ABCF3DD6-E703-4364-87D8-A4144FBFCA0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658813" y="5202238"/>
            <a:ext cx="6083300" cy="407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000000"/>
                    </a:gs>
                    <a:gs pos="100000">
                      <a:srgbClr val="B2B2B2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3175" cap="rnd">
                <a:solidFill>
                  <a:schemeClr val="bg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050" tIns="47674" rIns="97050" bIns="47674">
            <a:spAutoFit/>
          </a:bodyPr>
          <a:lstStyle/>
          <a:p>
            <a:pPr defTabSz="981075" eaLnBrk="0" hangingPunct="0">
              <a:lnSpc>
                <a:spcPct val="90000"/>
              </a:lnSpc>
              <a:spcBef>
                <a:spcPct val="40000"/>
              </a:spcBef>
            </a:pPr>
            <a:r>
              <a:rPr lang="de-DE" sz="1200" b="1" i="1">
                <a:solidFill>
                  <a:schemeClr val="accent2"/>
                </a:solidFill>
                <a:latin typeface="Arial" charset="0"/>
              </a:rPr>
              <a:t>Notizen:</a:t>
            </a:r>
            <a:endParaRPr lang="de-DE" sz="1200" u="sng">
              <a:solidFill>
                <a:schemeClr val="accent2"/>
              </a:solidFill>
              <a:latin typeface="Arial" charset="0"/>
            </a:endParaRPr>
          </a:p>
          <a:p>
            <a:pPr defTabSz="981075" eaLnBrk="0" hangingPunct="0">
              <a:lnSpc>
                <a:spcPct val="90000"/>
              </a:lnSpc>
              <a:spcBef>
                <a:spcPct val="40000"/>
              </a:spcBef>
            </a:pPr>
            <a:r>
              <a:rPr lang="de-DE" sz="1200">
                <a:solidFill>
                  <a:schemeClr val="accent2"/>
                </a:solidFill>
                <a:latin typeface="Arial" charset="0"/>
              </a:rPr>
              <a:t>________________________________________________________________</a:t>
            </a:r>
          </a:p>
          <a:p>
            <a:pPr defTabSz="981075" eaLnBrk="0" hangingPunct="0">
              <a:lnSpc>
                <a:spcPct val="90000"/>
              </a:lnSpc>
              <a:spcBef>
                <a:spcPct val="40000"/>
              </a:spcBef>
            </a:pPr>
            <a:r>
              <a:rPr lang="de-DE" sz="1200">
                <a:solidFill>
                  <a:schemeClr val="accent2"/>
                </a:solidFill>
                <a:latin typeface="Arial" charset="0"/>
              </a:rPr>
              <a:t>________________________________________________________________</a:t>
            </a:r>
          </a:p>
          <a:p>
            <a:pPr defTabSz="981075" eaLnBrk="0" hangingPunct="0">
              <a:lnSpc>
                <a:spcPct val="90000"/>
              </a:lnSpc>
              <a:spcBef>
                <a:spcPct val="40000"/>
              </a:spcBef>
            </a:pPr>
            <a:r>
              <a:rPr lang="de-DE" sz="1200">
                <a:solidFill>
                  <a:schemeClr val="accent2"/>
                </a:solidFill>
                <a:latin typeface="Arial" charset="0"/>
              </a:rPr>
              <a:t>________________________________________________________________</a:t>
            </a:r>
          </a:p>
          <a:p>
            <a:pPr defTabSz="981075" eaLnBrk="0" hangingPunct="0">
              <a:lnSpc>
                <a:spcPct val="90000"/>
              </a:lnSpc>
              <a:spcBef>
                <a:spcPct val="40000"/>
              </a:spcBef>
            </a:pPr>
            <a:r>
              <a:rPr lang="de-DE" sz="1200">
                <a:solidFill>
                  <a:schemeClr val="accent2"/>
                </a:solidFill>
                <a:latin typeface="Arial" charset="0"/>
              </a:rPr>
              <a:t>________________________________________________________________</a:t>
            </a:r>
          </a:p>
          <a:p>
            <a:pPr defTabSz="981075" eaLnBrk="0" hangingPunct="0">
              <a:lnSpc>
                <a:spcPct val="90000"/>
              </a:lnSpc>
              <a:spcBef>
                <a:spcPct val="40000"/>
              </a:spcBef>
            </a:pPr>
            <a:r>
              <a:rPr lang="de-DE" sz="1200">
                <a:solidFill>
                  <a:schemeClr val="accent2"/>
                </a:solidFill>
                <a:latin typeface="Arial" charset="0"/>
              </a:rPr>
              <a:t>________________________________________________________________</a:t>
            </a:r>
          </a:p>
          <a:p>
            <a:pPr defTabSz="981075" eaLnBrk="0" hangingPunct="0">
              <a:lnSpc>
                <a:spcPct val="90000"/>
              </a:lnSpc>
              <a:spcBef>
                <a:spcPct val="40000"/>
              </a:spcBef>
            </a:pPr>
            <a:r>
              <a:rPr lang="de-DE" sz="1200">
                <a:solidFill>
                  <a:schemeClr val="accent2"/>
                </a:solidFill>
                <a:latin typeface="Arial" charset="0"/>
              </a:rPr>
              <a:t>________________________________________________________________</a:t>
            </a:r>
          </a:p>
          <a:p>
            <a:pPr defTabSz="981075" eaLnBrk="0" hangingPunct="0">
              <a:lnSpc>
                <a:spcPct val="90000"/>
              </a:lnSpc>
              <a:spcBef>
                <a:spcPct val="40000"/>
              </a:spcBef>
            </a:pPr>
            <a:r>
              <a:rPr lang="de-DE" sz="1200">
                <a:solidFill>
                  <a:schemeClr val="accent2"/>
                </a:solidFill>
                <a:latin typeface="Arial" charset="0"/>
              </a:rPr>
              <a:t>________________________________________________________________</a:t>
            </a:r>
          </a:p>
          <a:p>
            <a:pPr defTabSz="981075" eaLnBrk="0" hangingPunct="0">
              <a:lnSpc>
                <a:spcPct val="90000"/>
              </a:lnSpc>
              <a:spcBef>
                <a:spcPct val="40000"/>
              </a:spcBef>
            </a:pPr>
            <a:r>
              <a:rPr lang="de-DE" sz="1200">
                <a:solidFill>
                  <a:schemeClr val="accent2"/>
                </a:solidFill>
                <a:latin typeface="Arial" charset="0"/>
              </a:rPr>
              <a:t>________________________________________________________________</a:t>
            </a:r>
          </a:p>
          <a:p>
            <a:pPr defTabSz="981075" eaLnBrk="0" hangingPunct="0">
              <a:lnSpc>
                <a:spcPct val="90000"/>
              </a:lnSpc>
              <a:spcBef>
                <a:spcPct val="40000"/>
              </a:spcBef>
            </a:pPr>
            <a:r>
              <a:rPr lang="de-DE" sz="1200">
                <a:solidFill>
                  <a:schemeClr val="accent2"/>
                </a:solidFill>
                <a:latin typeface="Arial" charset="0"/>
              </a:rPr>
              <a:t>________________________________________________________________</a:t>
            </a:r>
          </a:p>
          <a:p>
            <a:pPr defTabSz="981075" eaLnBrk="0" hangingPunct="0">
              <a:lnSpc>
                <a:spcPct val="90000"/>
              </a:lnSpc>
              <a:spcBef>
                <a:spcPct val="40000"/>
              </a:spcBef>
            </a:pPr>
            <a:r>
              <a:rPr lang="de-DE" sz="1200">
                <a:solidFill>
                  <a:schemeClr val="accent2"/>
                </a:solidFill>
                <a:latin typeface="Arial" charset="0"/>
              </a:rPr>
              <a:t>________________________________________________________________</a:t>
            </a:r>
          </a:p>
          <a:p>
            <a:pPr defTabSz="981075" eaLnBrk="0" hangingPunct="0">
              <a:lnSpc>
                <a:spcPct val="90000"/>
              </a:lnSpc>
              <a:spcBef>
                <a:spcPct val="40000"/>
              </a:spcBef>
            </a:pPr>
            <a:r>
              <a:rPr lang="de-DE" sz="1200">
                <a:solidFill>
                  <a:schemeClr val="accent2"/>
                </a:solidFill>
                <a:latin typeface="Arial" charset="0"/>
              </a:rPr>
              <a:t>________________________________________________________________</a:t>
            </a:r>
          </a:p>
          <a:p>
            <a:pPr defTabSz="981075" eaLnBrk="0" hangingPunct="0">
              <a:lnSpc>
                <a:spcPct val="90000"/>
              </a:lnSpc>
              <a:spcBef>
                <a:spcPct val="40000"/>
              </a:spcBef>
            </a:pPr>
            <a:r>
              <a:rPr lang="de-DE" sz="1200">
                <a:solidFill>
                  <a:schemeClr val="accent2"/>
                </a:solidFill>
                <a:latin typeface="Arial" charset="0"/>
              </a:rPr>
              <a:t>________________________________________________________________</a:t>
            </a:r>
          </a:p>
          <a:p>
            <a:pPr defTabSz="981075" eaLnBrk="0" hangingPunct="0">
              <a:lnSpc>
                <a:spcPct val="90000"/>
              </a:lnSpc>
              <a:spcBef>
                <a:spcPct val="40000"/>
              </a:spcBef>
            </a:pPr>
            <a:r>
              <a:rPr lang="de-DE" sz="1200">
                <a:solidFill>
                  <a:schemeClr val="accent2"/>
                </a:solidFill>
                <a:latin typeface="Arial" charset="0"/>
              </a:rPr>
              <a:t>________________________________________________________________</a:t>
            </a:r>
          </a:p>
          <a:p>
            <a:pPr defTabSz="981075" eaLnBrk="0" hangingPunct="0">
              <a:lnSpc>
                <a:spcPct val="90000"/>
              </a:lnSpc>
              <a:spcBef>
                <a:spcPct val="40000"/>
              </a:spcBef>
            </a:pPr>
            <a:r>
              <a:rPr lang="de-DE" sz="1200">
                <a:solidFill>
                  <a:schemeClr val="accent2"/>
                </a:solidFill>
                <a:latin typeface="Arial" charset="0"/>
              </a:rPr>
              <a:t>________________________________________________________________</a:t>
            </a:r>
          </a:p>
          <a:p>
            <a:pPr defTabSz="981075" eaLnBrk="0" hangingPunct="0">
              <a:lnSpc>
                <a:spcPct val="90000"/>
              </a:lnSpc>
              <a:spcBef>
                <a:spcPct val="40000"/>
              </a:spcBef>
            </a:pPr>
            <a:r>
              <a:rPr lang="de-DE" sz="1200">
                <a:solidFill>
                  <a:schemeClr val="accent2"/>
                </a:solidFill>
                <a:latin typeface="Arial" charset="0"/>
              </a:rPr>
              <a:t>________________________________________________________________</a:t>
            </a:r>
          </a:p>
          <a:p>
            <a:pPr defTabSz="981075" eaLnBrk="0" hangingPunct="0">
              <a:lnSpc>
                <a:spcPct val="90000"/>
              </a:lnSpc>
              <a:spcBef>
                <a:spcPct val="40000"/>
              </a:spcBef>
            </a:pPr>
            <a:r>
              <a:rPr lang="de-DE" sz="1200">
                <a:solidFill>
                  <a:schemeClr val="accent2"/>
                </a:solidFill>
                <a:latin typeface="Arial" charset="0"/>
              </a:rPr>
              <a:t>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3277494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/>
              <a:t>Seite</a:t>
            </a:r>
            <a:fld id="{DEE90776-13CF-4D5F-B8BB-55D557EE45C7}" type="slidenum">
              <a:rPr lang="en-IE"/>
              <a:pPr>
                <a:defRPr/>
              </a:pPr>
              <a:t>‹Nr.›</a:t>
            </a:fld>
            <a:endParaRPr lang="en-I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2636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2008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C3A68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>
                <a:solidFill>
                  <a:srgbClr val="1C3A68"/>
                </a:solidFill>
              </a:defRPr>
            </a:lvl1pPr>
          </a:lstStyle>
          <a:p>
            <a:pPr>
              <a:defRPr/>
            </a:pPr>
            <a:fld id="{CEE09219-DC25-4407-96D7-213475E0792B}" type="slidenum">
              <a:rPr lang="en-IE" smtClean="0"/>
              <a:pPr>
                <a:defRPr/>
              </a:pPr>
              <a:t>‹Nr.›</a:t>
            </a:fld>
            <a:endParaRPr lang="en-I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151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2008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C3A68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09219-DC25-4407-96D7-213475E0792B}" type="slidenum">
              <a:rPr lang="en-IE"/>
              <a:pPr>
                <a:defRPr/>
              </a:pPr>
              <a:t>‹Nr.›</a:t>
            </a:fld>
            <a:endParaRPr lang="en-IE"/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468313" y="1628775"/>
            <a:ext cx="8207375" cy="44640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C3A68"/>
                </a:solidFill>
              </a:defRPr>
            </a:lvl1pPr>
            <a:lvl2pPr>
              <a:defRPr>
                <a:solidFill>
                  <a:srgbClr val="1C3A68"/>
                </a:solidFill>
              </a:defRPr>
            </a:lvl2pPr>
            <a:lvl3pPr>
              <a:defRPr>
                <a:solidFill>
                  <a:srgbClr val="1C3A68"/>
                </a:solidFill>
              </a:defRPr>
            </a:lvl3pPr>
            <a:lvl4pPr>
              <a:defRPr>
                <a:solidFill>
                  <a:srgbClr val="1C3A68"/>
                </a:solidFill>
              </a:defRPr>
            </a:lvl4pPr>
            <a:lvl5pPr>
              <a:defRPr>
                <a:solidFill>
                  <a:srgbClr val="1C3A68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10993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F5FC0-580A-418E-9F40-FD41717F9060}" type="slidenum">
              <a:rPr lang="en-IE"/>
              <a:pPr>
                <a:defRPr/>
              </a:pPr>
              <a:t>‹Nr.›</a:t>
            </a:fld>
            <a:endParaRPr lang="en-I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5651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679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1C3A68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36712"/>
            <a:ext cx="5111750" cy="5289451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1C3A68"/>
                </a:solidFill>
              </a:defRPr>
            </a:lvl1pPr>
            <a:lvl2pPr>
              <a:defRPr sz="2800">
                <a:solidFill>
                  <a:srgbClr val="1C3A68"/>
                </a:solidFill>
              </a:defRPr>
            </a:lvl2pPr>
            <a:lvl3pPr>
              <a:defRPr sz="2400">
                <a:solidFill>
                  <a:srgbClr val="1C3A68"/>
                </a:solidFill>
              </a:defRPr>
            </a:lvl3pPr>
            <a:lvl4pPr>
              <a:defRPr sz="2000">
                <a:solidFill>
                  <a:srgbClr val="1C3A68"/>
                </a:solidFill>
              </a:defRPr>
            </a:lvl4pPr>
            <a:lvl5pPr>
              <a:defRPr sz="2000">
                <a:solidFill>
                  <a:srgbClr val="1C3A68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88840"/>
            <a:ext cx="3008313" cy="4137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1C3A68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>
                <a:solidFill>
                  <a:srgbClr val="1C3A68"/>
                </a:solidFill>
              </a:defRPr>
            </a:lvl1pPr>
          </a:lstStyle>
          <a:p>
            <a:pPr>
              <a:defRPr/>
            </a:pPr>
            <a:fld id="{0AA29D4D-72E0-4E06-BB25-27531469DEC7}" type="slidenum">
              <a:rPr lang="en-IE" smtClean="0"/>
              <a:pPr>
                <a:defRPr/>
              </a:pPr>
              <a:t>‹Nr.›</a:t>
            </a:fld>
            <a:endParaRPr lang="en-I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8148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 txBox="1">
            <a:spLocks noChangeArrowheads="1"/>
          </p:cNvSpPr>
          <p:nvPr/>
        </p:nvSpPr>
        <p:spPr bwMode="auto">
          <a:xfrm>
            <a:off x="179388" y="188913"/>
            <a:ext cx="8713787" cy="647700"/>
          </a:xfrm>
          <a:prstGeom prst="rect">
            <a:avLst/>
          </a:prstGeom>
          <a:solidFill>
            <a:srgbClr val="F7F8F8"/>
          </a:solidFill>
          <a:ln>
            <a:noFill/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smtClean="0"/>
          </a:p>
          <a:p>
            <a:pPr>
              <a:defRPr/>
            </a:pPr>
            <a:endParaRPr lang="de-DE" smtClean="0"/>
          </a:p>
        </p:txBody>
      </p:sp>
      <p:pic>
        <p:nvPicPr>
          <p:cNvPr id="1027" name="Picture 1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47691" y="276225"/>
            <a:ext cx="649444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805613" y="63611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1C3A6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fld id="{4E603966-6B01-40B0-B48E-156A76C0A56A}" type="slidenum">
              <a:rPr lang="en-IE" smtClean="0"/>
              <a:pPr>
                <a:defRPr/>
              </a:pPr>
              <a:t>‹Nr.›</a:t>
            </a:fld>
            <a:endParaRPr lang="en-IE" dirty="0"/>
          </a:p>
        </p:txBody>
      </p: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1619672" y="290027"/>
            <a:ext cx="57606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sz="1600" b="0" dirty="0" smtClean="0">
                <a:solidFill>
                  <a:srgbClr val="4444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Teststatus</a:t>
            </a:r>
            <a:r>
              <a:rPr lang="en-GB" sz="1600" b="0" baseline="0" dirty="0" smtClean="0">
                <a:solidFill>
                  <a:srgbClr val="44444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Projekt WIST Testzyklus ST2 Stand: 13. Feb. 2019</a:t>
            </a:r>
            <a:endParaRPr lang="en-IE" sz="1600" b="0" dirty="0">
              <a:solidFill>
                <a:srgbClr val="44444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70" r:id="rId3"/>
    <p:sldLayoutId id="2147483968" r:id="rId4"/>
    <p:sldLayoutId id="2147483969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tags" Target="../tags/tag10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uppieren 46"/>
          <p:cNvGrpSpPr/>
          <p:nvPr/>
        </p:nvGrpSpPr>
        <p:grpSpPr>
          <a:xfrm>
            <a:off x="72008" y="908721"/>
            <a:ext cx="4355976" cy="2294271"/>
            <a:chOff x="381000" y="1905000"/>
            <a:chExt cx="8382000" cy="4318000"/>
          </a:xfrm>
        </p:grpSpPr>
        <p:sp>
          <p:nvSpPr>
            <p:cNvPr id="8" name="Rechteck 7"/>
            <p:cNvSpPr/>
            <p:nvPr/>
          </p:nvSpPr>
          <p:spPr>
            <a:xfrm>
              <a:off x="1905000" y="1905000"/>
              <a:ext cx="1130300" cy="508000"/>
            </a:xfrm>
            <a:prstGeom prst="rect">
              <a:avLst/>
            </a:prstGeom>
            <a:solidFill>
              <a:srgbClr val="F7FEFF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  <a:ext uri="{31F19639-BCED-4A60-ADC4-E9642A236FB7}">
                <a14:hiddenScene3d xmlns:a14="http://schemas.microsoft.com/office/drawing/2010/main">
                  <a:camera prst="orthographicFront"/>
                  <a:lightRig rig="threePt" dir="t"/>
                </a14:hiddenScene3d>
              </a:ext>
              <a:ext uri="{E45631CC-5BF2-4C18-A39C-3461C7D3F71A}">
                <a14:hiddenSp3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>
              <a:sp3d/>
            </a:bodyPr>
            <a:lstStyle/>
            <a:p>
              <a:pPr algn="ctr"/>
              <a:r>
                <a:rPr lang="de-DE" sz="900" dirty="0" smtClean="0">
                  <a:solidFill>
                    <a:srgbClr val="000000"/>
                  </a:solidFill>
                  <a:effectLst>
                    <a:glow>
                      <a:scrgbClr r="0" g="0" b="0"/>
                    </a:glow>
                  </a:effectLst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11.11.2018</a:t>
              </a:r>
              <a:endParaRPr lang="de-DE" sz="900" dirty="0">
                <a:solidFill>
                  <a:srgbClr val="000000"/>
                </a:solidFill>
                <a:effectLst>
                  <a:glow>
                    <a:scrgbClr r="0" g="0" b="0"/>
                  </a:glo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9" name="Gerade Verbindung 8"/>
            <p:cNvCxnSpPr/>
            <p:nvPr/>
          </p:nvCxnSpPr>
          <p:spPr>
            <a:xfrm>
              <a:off x="1905000" y="2413000"/>
              <a:ext cx="0" cy="3810000"/>
            </a:xfrm>
            <a:prstGeom prst="line">
              <a:avLst/>
            </a:prstGeom>
            <a:ln w="12700">
              <a:solidFill>
                <a:srgbClr val="D9D9D9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hteck 9"/>
            <p:cNvSpPr/>
            <p:nvPr/>
          </p:nvSpPr>
          <p:spPr>
            <a:xfrm>
              <a:off x="3048000" y="1905000"/>
              <a:ext cx="1130300" cy="508000"/>
            </a:xfrm>
            <a:prstGeom prst="rect">
              <a:avLst/>
            </a:prstGeom>
            <a:solidFill>
              <a:srgbClr val="F7FEFF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  <a:ext uri="{31F19639-BCED-4A60-ADC4-E9642A236FB7}">
                <a14:hiddenScene3d xmlns:a14="http://schemas.microsoft.com/office/drawing/2010/main">
                  <a:camera prst="orthographicFront"/>
                  <a:lightRig rig="threePt" dir="t"/>
                </a14:hiddenScene3d>
              </a:ext>
              <a:ext uri="{E45631CC-5BF2-4C18-A39C-3461C7D3F71A}">
                <a14:hiddenSp3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>
              <a:sp3d/>
            </a:bodyPr>
            <a:lstStyle/>
            <a:p>
              <a:pPr algn="ctr"/>
              <a:r>
                <a:rPr lang="de-DE" sz="900" dirty="0" smtClean="0">
                  <a:solidFill>
                    <a:srgbClr val="000000"/>
                  </a:solidFill>
                  <a:effectLst>
                    <a:glow>
                      <a:scrgbClr r="0" g="0" b="0"/>
                    </a:glow>
                  </a:effectLst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11.12.2018</a:t>
              </a:r>
              <a:endParaRPr lang="de-DE" sz="900" dirty="0">
                <a:solidFill>
                  <a:srgbClr val="000000"/>
                </a:solidFill>
                <a:effectLst>
                  <a:glow>
                    <a:scrgbClr r="0" g="0" b="0"/>
                  </a:glo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11" name="Gerade Verbindung 10"/>
            <p:cNvCxnSpPr/>
            <p:nvPr/>
          </p:nvCxnSpPr>
          <p:spPr>
            <a:xfrm>
              <a:off x="3048000" y="2413000"/>
              <a:ext cx="0" cy="3810000"/>
            </a:xfrm>
            <a:prstGeom prst="line">
              <a:avLst/>
            </a:prstGeom>
            <a:ln w="12700">
              <a:solidFill>
                <a:srgbClr val="D9D9D9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hteck 11"/>
            <p:cNvSpPr/>
            <p:nvPr/>
          </p:nvSpPr>
          <p:spPr>
            <a:xfrm>
              <a:off x="4191000" y="1905000"/>
              <a:ext cx="1130300" cy="508000"/>
            </a:xfrm>
            <a:prstGeom prst="rect">
              <a:avLst/>
            </a:prstGeom>
            <a:solidFill>
              <a:srgbClr val="F7FEFF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  <a:ext uri="{31F19639-BCED-4A60-ADC4-E9642A236FB7}">
                <a14:hiddenScene3d xmlns:a14="http://schemas.microsoft.com/office/drawing/2010/main">
                  <a:camera prst="orthographicFront"/>
                  <a:lightRig rig="threePt" dir="t"/>
                </a14:hiddenScene3d>
              </a:ext>
              <a:ext uri="{E45631CC-5BF2-4C18-A39C-3461C7D3F71A}">
                <a14:hiddenSp3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>
              <a:sp3d/>
            </a:bodyPr>
            <a:lstStyle/>
            <a:p>
              <a:pPr algn="ctr"/>
              <a:r>
                <a:rPr lang="de-DE" sz="900" dirty="0" smtClean="0">
                  <a:solidFill>
                    <a:srgbClr val="000000"/>
                  </a:solidFill>
                  <a:effectLst>
                    <a:glow>
                      <a:scrgbClr r="0" g="0" b="0"/>
                    </a:glow>
                  </a:effectLst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11.01.2019</a:t>
              </a:r>
              <a:endParaRPr lang="de-DE" sz="900" dirty="0">
                <a:solidFill>
                  <a:srgbClr val="000000"/>
                </a:solidFill>
                <a:effectLst>
                  <a:glow>
                    <a:scrgbClr r="0" g="0" b="0"/>
                  </a:glo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13" name="Gerade Verbindung 12"/>
            <p:cNvCxnSpPr/>
            <p:nvPr/>
          </p:nvCxnSpPr>
          <p:spPr>
            <a:xfrm>
              <a:off x="4191000" y="2413000"/>
              <a:ext cx="0" cy="3810000"/>
            </a:xfrm>
            <a:prstGeom prst="line">
              <a:avLst/>
            </a:prstGeom>
            <a:ln w="12700">
              <a:solidFill>
                <a:srgbClr val="D9D9D9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hteck 13"/>
            <p:cNvSpPr/>
            <p:nvPr/>
          </p:nvSpPr>
          <p:spPr>
            <a:xfrm>
              <a:off x="5334000" y="1905000"/>
              <a:ext cx="1130300" cy="508000"/>
            </a:xfrm>
            <a:prstGeom prst="rect">
              <a:avLst/>
            </a:prstGeom>
            <a:solidFill>
              <a:srgbClr val="F7FEFF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  <a:ext uri="{31F19639-BCED-4A60-ADC4-E9642A236FB7}">
                <a14:hiddenScene3d xmlns:a14="http://schemas.microsoft.com/office/drawing/2010/main">
                  <a:camera prst="orthographicFront"/>
                  <a:lightRig rig="threePt" dir="t"/>
                </a14:hiddenScene3d>
              </a:ext>
              <a:ext uri="{E45631CC-5BF2-4C18-A39C-3461C7D3F71A}">
                <a14:hiddenSp3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>
              <a:sp3d/>
            </a:bodyPr>
            <a:lstStyle/>
            <a:p>
              <a:pPr algn="ctr"/>
              <a:r>
                <a:rPr lang="de-DE" sz="900" dirty="0" smtClean="0">
                  <a:solidFill>
                    <a:srgbClr val="000000"/>
                  </a:solidFill>
                  <a:effectLst>
                    <a:glow>
                      <a:scrgbClr r="0" g="0" b="0"/>
                    </a:glow>
                  </a:effectLst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11.02.2019</a:t>
              </a:r>
              <a:endParaRPr lang="de-DE" sz="900" dirty="0">
                <a:solidFill>
                  <a:srgbClr val="000000"/>
                </a:solidFill>
                <a:effectLst>
                  <a:glow>
                    <a:scrgbClr r="0" g="0" b="0"/>
                  </a:glo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15" name="Gerade Verbindung 14"/>
            <p:cNvCxnSpPr/>
            <p:nvPr/>
          </p:nvCxnSpPr>
          <p:spPr>
            <a:xfrm>
              <a:off x="5334000" y="2413000"/>
              <a:ext cx="0" cy="3810000"/>
            </a:xfrm>
            <a:prstGeom prst="line">
              <a:avLst/>
            </a:prstGeom>
            <a:ln w="12700">
              <a:solidFill>
                <a:srgbClr val="D9D9D9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hteck 15"/>
            <p:cNvSpPr/>
            <p:nvPr/>
          </p:nvSpPr>
          <p:spPr>
            <a:xfrm>
              <a:off x="6477000" y="1905000"/>
              <a:ext cx="1130300" cy="508000"/>
            </a:xfrm>
            <a:prstGeom prst="rect">
              <a:avLst/>
            </a:prstGeom>
            <a:solidFill>
              <a:srgbClr val="F7FEFF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  <a:ext uri="{31F19639-BCED-4A60-ADC4-E9642A236FB7}">
                <a14:hiddenScene3d xmlns:a14="http://schemas.microsoft.com/office/drawing/2010/main">
                  <a:camera prst="orthographicFront"/>
                  <a:lightRig rig="threePt" dir="t"/>
                </a14:hiddenScene3d>
              </a:ext>
              <a:ext uri="{E45631CC-5BF2-4C18-A39C-3461C7D3F71A}">
                <a14:hiddenSp3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>
              <a:sp3d/>
            </a:bodyPr>
            <a:lstStyle/>
            <a:p>
              <a:pPr algn="ctr"/>
              <a:r>
                <a:rPr lang="de-DE" sz="900" dirty="0" smtClean="0">
                  <a:solidFill>
                    <a:srgbClr val="000000"/>
                  </a:solidFill>
                  <a:effectLst>
                    <a:glow>
                      <a:scrgbClr r="0" g="0" b="0"/>
                    </a:glow>
                  </a:effectLst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11.03.2019</a:t>
              </a:r>
              <a:endParaRPr lang="de-DE" sz="900" dirty="0">
                <a:solidFill>
                  <a:srgbClr val="000000"/>
                </a:solidFill>
                <a:effectLst>
                  <a:glow>
                    <a:scrgbClr r="0" g="0" b="0"/>
                  </a:glo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17" name="Gerade Verbindung 16"/>
            <p:cNvCxnSpPr/>
            <p:nvPr/>
          </p:nvCxnSpPr>
          <p:spPr>
            <a:xfrm>
              <a:off x="6477000" y="2413000"/>
              <a:ext cx="0" cy="3810000"/>
            </a:xfrm>
            <a:prstGeom prst="line">
              <a:avLst/>
            </a:prstGeom>
            <a:ln w="12700">
              <a:solidFill>
                <a:srgbClr val="D9D9D9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hteck 17"/>
            <p:cNvSpPr/>
            <p:nvPr/>
          </p:nvSpPr>
          <p:spPr>
            <a:xfrm>
              <a:off x="7620000" y="1905000"/>
              <a:ext cx="1130300" cy="508000"/>
            </a:xfrm>
            <a:prstGeom prst="rect">
              <a:avLst/>
            </a:prstGeom>
            <a:solidFill>
              <a:srgbClr val="F7FEFF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  <a:ext uri="{31F19639-BCED-4A60-ADC4-E9642A236FB7}">
                <a14:hiddenScene3d xmlns:a14="http://schemas.microsoft.com/office/drawing/2010/main">
                  <a:camera prst="orthographicFront"/>
                  <a:lightRig rig="threePt" dir="t"/>
                </a14:hiddenScene3d>
              </a:ext>
              <a:ext uri="{E45631CC-5BF2-4C18-A39C-3461C7D3F71A}">
                <a14:hiddenSp3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>
              <a:sp3d/>
            </a:bodyPr>
            <a:lstStyle/>
            <a:p>
              <a:pPr algn="ctr"/>
              <a:r>
                <a:rPr lang="de-DE" sz="900" dirty="0" smtClean="0">
                  <a:solidFill>
                    <a:srgbClr val="000000"/>
                  </a:solidFill>
                  <a:effectLst>
                    <a:glow>
                      <a:scrgbClr r="0" g="0" b="0"/>
                    </a:glow>
                  </a:effectLst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11.04.2019</a:t>
              </a:r>
              <a:endParaRPr lang="de-DE" sz="900" dirty="0">
                <a:solidFill>
                  <a:srgbClr val="000000"/>
                </a:solidFill>
                <a:effectLst>
                  <a:glow>
                    <a:scrgbClr r="0" g="0" b="0"/>
                  </a:glo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19" name="Gerade Verbindung 18"/>
            <p:cNvCxnSpPr/>
            <p:nvPr/>
          </p:nvCxnSpPr>
          <p:spPr>
            <a:xfrm>
              <a:off x="7620000" y="2413000"/>
              <a:ext cx="0" cy="3810000"/>
            </a:xfrm>
            <a:prstGeom prst="line">
              <a:avLst/>
            </a:prstGeom>
            <a:ln w="12700">
              <a:solidFill>
                <a:srgbClr val="D9D9D9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>
              <a:off x="381000" y="2413000"/>
              <a:ext cx="0" cy="3810000"/>
            </a:xfrm>
            <a:prstGeom prst="line">
              <a:avLst/>
            </a:prstGeom>
            <a:ln w="12700">
              <a:solidFill>
                <a:srgbClr val="D9D9D9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>
              <a:off x="8750300" y="2413000"/>
              <a:ext cx="0" cy="3810000"/>
            </a:xfrm>
            <a:prstGeom prst="line">
              <a:avLst/>
            </a:prstGeom>
            <a:ln w="12700">
              <a:solidFill>
                <a:srgbClr val="D9D9D9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/>
          </p:nvCxnSpPr>
          <p:spPr>
            <a:xfrm>
              <a:off x="381000" y="2413000"/>
              <a:ext cx="8382000" cy="0"/>
            </a:xfrm>
            <a:prstGeom prst="line">
              <a:avLst/>
            </a:prstGeom>
            <a:ln w="12700">
              <a:solidFill>
                <a:srgbClr val="D9D9D9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hteck 22"/>
            <p:cNvSpPr/>
            <p:nvPr/>
          </p:nvSpPr>
          <p:spPr>
            <a:xfrm>
              <a:off x="1905001" y="2460626"/>
              <a:ext cx="3994149" cy="38100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  <a:ext uri="{31F19639-BCED-4A60-ADC4-E9642A236FB7}">
                <a14:hiddenScene3d xmlns:a14="http://schemas.microsoft.com/office/drawing/2010/main">
                  <a:camera prst="orthographicFront"/>
                  <a:lightRig rig="threePt" dir="t"/>
                </a14:hiddenScene3d>
              </a:ext>
              <a:ext uri="{E45631CC-5BF2-4C18-A39C-3461C7D3F71A}">
                <a14:hiddenSp3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/>
            </a:bodyPr>
            <a:lstStyle/>
            <a:p>
              <a:pPr algn="ctr"/>
              <a:endParaRPr lang="de-DE" sz="900" dirty="0">
                <a:effectLst>
                  <a:glow>
                    <a:scrgbClr r="0" g="0" b="0"/>
                  </a:glo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Rechteck 23"/>
            <p:cNvSpPr/>
            <p:nvPr/>
          </p:nvSpPr>
          <p:spPr>
            <a:xfrm>
              <a:off x="381000" y="2413000"/>
              <a:ext cx="1524000" cy="47625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  <a:ext uri="{31F19639-BCED-4A60-ADC4-E9642A236FB7}">
                <a14:hiddenScene3d xmlns:a14="http://schemas.microsoft.com/office/drawing/2010/main">
                  <a:camera prst="orthographicFront"/>
                  <a:lightRig rig="threePt" dir="t"/>
                </a14:hiddenScene3d>
              </a:ext>
              <a:ext uri="{E45631CC-5BF2-4C18-A39C-3461C7D3F71A}">
                <a14:hiddenSp3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/>
            </a:bodyPr>
            <a:lstStyle/>
            <a:p>
              <a:r>
                <a:rPr lang="de-DE" sz="900" b="1" dirty="0" smtClean="0">
                  <a:solidFill>
                    <a:srgbClr val="000000"/>
                  </a:solidFill>
                  <a:effectLst>
                    <a:glow>
                      <a:scrgbClr r="0" g="0" b="0"/>
                    </a:glow>
                  </a:effectLst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Phase 1</a:t>
              </a:r>
              <a:endParaRPr lang="de-DE" sz="900" b="1" dirty="0">
                <a:solidFill>
                  <a:srgbClr val="000000"/>
                </a:solidFill>
                <a:effectLst>
                  <a:glow>
                    <a:scrgbClr r="0" g="0" b="0"/>
                  </a:glo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25" name="Gerade Verbindung 24"/>
            <p:cNvCxnSpPr/>
            <p:nvPr/>
          </p:nvCxnSpPr>
          <p:spPr>
            <a:xfrm>
              <a:off x="381000" y="2889250"/>
              <a:ext cx="8382000" cy="0"/>
            </a:xfrm>
            <a:prstGeom prst="line">
              <a:avLst/>
            </a:prstGeom>
            <a:ln w="12700">
              <a:solidFill>
                <a:srgbClr val="D9D9D9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hteck 25"/>
            <p:cNvSpPr/>
            <p:nvPr/>
          </p:nvSpPr>
          <p:spPr>
            <a:xfrm>
              <a:off x="3047999" y="2936874"/>
              <a:ext cx="1524001" cy="42862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  <a:ext uri="{31F19639-BCED-4A60-ADC4-E9642A236FB7}">
                <a14:hiddenScene3d xmlns:a14="http://schemas.microsoft.com/office/drawing/2010/main">
                  <a:camera prst="orthographicFront"/>
                  <a:lightRig rig="threePt" dir="t"/>
                </a14:hiddenScene3d>
              </a:ext>
              <a:ext uri="{E45631CC-5BF2-4C18-A39C-3461C7D3F71A}">
                <a14:hiddenSp3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/>
            </a:bodyPr>
            <a:lstStyle/>
            <a:p>
              <a:pPr algn="ctr"/>
              <a:endParaRPr lang="de-DE" sz="900" dirty="0">
                <a:effectLst>
                  <a:glow>
                    <a:scrgbClr r="0" g="0" b="0"/>
                  </a:glo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Rechteck 26"/>
            <p:cNvSpPr/>
            <p:nvPr/>
          </p:nvSpPr>
          <p:spPr>
            <a:xfrm>
              <a:off x="381000" y="2889250"/>
              <a:ext cx="1524000" cy="47625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  <a:ext uri="{31F19639-BCED-4A60-ADC4-E9642A236FB7}">
                <a14:hiddenScene3d xmlns:a14="http://schemas.microsoft.com/office/drawing/2010/main">
                  <a:camera prst="orthographicFront"/>
                  <a:lightRig rig="threePt" dir="t"/>
                </a14:hiddenScene3d>
              </a:ext>
              <a:ext uri="{E45631CC-5BF2-4C18-A39C-3461C7D3F71A}">
                <a14:hiddenSp3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/>
            </a:bodyPr>
            <a:lstStyle/>
            <a:p>
              <a:r>
                <a:rPr lang="de-DE" sz="900" b="1" dirty="0" smtClean="0">
                  <a:solidFill>
                    <a:srgbClr val="000000"/>
                  </a:solidFill>
                  <a:effectLst>
                    <a:glow>
                      <a:scrgbClr r="0" g="0" b="0"/>
                    </a:glow>
                  </a:effectLst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Phase 2</a:t>
              </a:r>
              <a:endParaRPr lang="de-DE" sz="900" b="1" dirty="0">
                <a:solidFill>
                  <a:srgbClr val="000000"/>
                </a:solidFill>
                <a:effectLst>
                  <a:glow>
                    <a:scrgbClr r="0" g="0" b="0"/>
                  </a:glo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28" name="Gerade Verbindung 27"/>
            <p:cNvCxnSpPr/>
            <p:nvPr/>
          </p:nvCxnSpPr>
          <p:spPr>
            <a:xfrm>
              <a:off x="381000" y="3365500"/>
              <a:ext cx="8382000" cy="0"/>
            </a:xfrm>
            <a:prstGeom prst="line">
              <a:avLst/>
            </a:prstGeom>
            <a:ln w="12700">
              <a:solidFill>
                <a:srgbClr val="D9D9D9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hteck 28"/>
            <p:cNvSpPr/>
            <p:nvPr/>
          </p:nvSpPr>
          <p:spPr>
            <a:xfrm>
              <a:off x="3619501" y="3413125"/>
              <a:ext cx="1714502" cy="38100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  <a:ext uri="{31F19639-BCED-4A60-ADC4-E9642A236FB7}">
                <a14:hiddenScene3d xmlns:a14="http://schemas.microsoft.com/office/drawing/2010/main">
                  <a:camera prst="orthographicFront"/>
                  <a:lightRig rig="threePt" dir="t"/>
                </a14:hiddenScene3d>
              </a:ext>
              <a:ext uri="{E45631CC-5BF2-4C18-A39C-3461C7D3F71A}">
                <a14:hiddenSp3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/>
            </a:bodyPr>
            <a:lstStyle/>
            <a:p>
              <a:pPr algn="ctr"/>
              <a:endParaRPr lang="de-DE" sz="900" dirty="0">
                <a:effectLst>
                  <a:glow>
                    <a:scrgbClr r="0" g="0" b="0"/>
                  </a:glo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Rechteck 29"/>
            <p:cNvSpPr/>
            <p:nvPr/>
          </p:nvSpPr>
          <p:spPr>
            <a:xfrm>
              <a:off x="381000" y="3365500"/>
              <a:ext cx="1524000" cy="47625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  <a:ext uri="{31F19639-BCED-4A60-ADC4-E9642A236FB7}">
                <a14:hiddenScene3d xmlns:a14="http://schemas.microsoft.com/office/drawing/2010/main">
                  <a:camera prst="orthographicFront"/>
                  <a:lightRig rig="threePt" dir="t"/>
                </a14:hiddenScene3d>
              </a:ext>
              <a:ext uri="{E45631CC-5BF2-4C18-A39C-3461C7D3F71A}">
                <a14:hiddenSp3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/>
            </a:bodyPr>
            <a:lstStyle/>
            <a:p>
              <a:r>
                <a:rPr lang="de-DE" sz="900" b="1" dirty="0" smtClean="0">
                  <a:solidFill>
                    <a:srgbClr val="000000"/>
                  </a:solidFill>
                  <a:effectLst>
                    <a:glow>
                      <a:scrgbClr r="0" g="0" b="0"/>
                    </a:glow>
                  </a:effectLst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Phase 3</a:t>
              </a:r>
              <a:endParaRPr lang="de-DE" sz="900" b="1" dirty="0">
                <a:solidFill>
                  <a:srgbClr val="000000"/>
                </a:solidFill>
                <a:effectLst>
                  <a:glow>
                    <a:scrgbClr r="0" g="0" b="0"/>
                  </a:glo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31" name="Gerade Verbindung 30"/>
            <p:cNvCxnSpPr/>
            <p:nvPr/>
          </p:nvCxnSpPr>
          <p:spPr>
            <a:xfrm>
              <a:off x="381000" y="3841750"/>
              <a:ext cx="8382000" cy="0"/>
            </a:xfrm>
            <a:prstGeom prst="line">
              <a:avLst/>
            </a:prstGeom>
            <a:ln w="12700">
              <a:solidFill>
                <a:srgbClr val="D9D9D9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hteck 31"/>
            <p:cNvSpPr/>
            <p:nvPr/>
          </p:nvSpPr>
          <p:spPr>
            <a:xfrm>
              <a:off x="5334000" y="3889375"/>
              <a:ext cx="1143000" cy="381000"/>
            </a:xfrm>
            <a:prstGeom prst="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  <a:ext uri="{31F19639-BCED-4A60-ADC4-E9642A236FB7}">
                <a14:hiddenScene3d xmlns:a14="http://schemas.microsoft.com/office/drawing/2010/main">
                  <a:camera prst="orthographicFront"/>
                  <a:lightRig rig="threePt" dir="t"/>
                </a14:hiddenScene3d>
              </a:ext>
              <a:ext uri="{E45631CC-5BF2-4C18-A39C-3461C7D3F71A}">
                <a14:hiddenSp3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/>
            </a:bodyPr>
            <a:lstStyle/>
            <a:p>
              <a:pPr algn="ctr"/>
              <a:endParaRPr lang="de-DE" sz="900" dirty="0">
                <a:effectLst>
                  <a:glow>
                    <a:scrgbClr r="0" g="0" b="0"/>
                  </a:glo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Rechteck 32"/>
            <p:cNvSpPr/>
            <p:nvPr/>
          </p:nvSpPr>
          <p:spPr>
            <a:xfrm>
              <a:off x="381000" y="3841750"/>
              <a:ext cx="1524000" cy="47625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  <a:ext uri="{31F19639-BCED-4A60-ADC4-E9642A236FB7}">
                <a14:hiddenScene3d xmlns:a14="http://schemas.microsoft.com/office/drawing/2010/main">
                  <a:camera prst="orthographicFront"/>
                  <a:lightRig rig="threePt" dir="t"/>
                </a14:hiddenScene3d>
              </a:ext>
              <a:ext uri="{E45631CC-5BF2-4C18-A39C-3461C7D3F71A}">
                <a14:hiddenSp3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/>
            </a:bodyPr>
            <a:lstStyle/>
            <a:p>
              <a:r>
                <a:rPr lang="de-DE" sz="900" b="1" dirty="0" smtClean="0">
                  <a:solidFill>
                    <a:srgbClr val="000000"/>
                  </a:solidFill>
                  <a:effectLst>
                    <a:glow>
                      <a:scrgbClr r="0" g="0" b="0"/>
                    </a:glow>
                  </a:effectLst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Phase 4</a:t>
              </a:r>
              <a:endParaRPr lang="de-DE" sz="900" b="1" dirty="0">
                <a:solidFill>
                  <a:srgbClr val="000000"/>
                </a:solidFill>
                <a:effectLst>
                  <a:glow>
                    <a:scrgbClr r="0" g="0" b="0"/>
                  </a:glo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34" name="Gerade Verbindung 33"/>
            <p:cNvCxnSpPr/>
            <p:nvPr/>
          </p:nvCxnSpPr>
          <p:spPr>
            <a:xfrm>
              <a:off x="381000" y="4318000"/>
              <a:ext cx="8382000" cy="0"/>
            </a:xfrm>
            <a:prstGeom prst="line">
              <a:avLst/>
            </a:prstGeom>
            <a:ln w="12700">
              <a:solidFill>
                <a:srgbClr val="D9D9D9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hteck 34"/>
            <p:cNvSpPr/>
            <p:nvPr/>
          </p:nvSpPr>
          <p:spPr>
            <a:xfrm>
              <a:off x="6477001" y="4318001"/>
              <a:ext cx="900383" cy="428625"/>
            </a:xfrm>
            <a:prstGeom prst="rect">
              <a:avLst/>
            </a:prstGeom>
            <a:solidFill>
              <a:srgbClr val="7030A0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  <a:ext uri="{31F19639-BCED-4A60-ADC4-E9642A236FB7}">
                <a14:hiddenScene3d xmlns:a14="http://schemas.microsoft.com/office/drawing/2010/main">
                  <a:camera prst="orthographicFront"/>
                  <a:lightRig rig="threePt" dir="t"/>
                </a14:hiddenScene3d>
              </a:ext>
              <a:ext uri="{E45631CC-5BF2-4C18-A39C-3461C7D3F71A}">
                <a14:hiddenSp3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/>
            </a:bodyPr>
            <a:lstStyle/>
            <a:p>
              <a:pPr algn="ctr"/>
              <a:endParaRPr lang="de-DE" sz="900" dirty="0">
                <a:effectLst>
                  <a:glow>
                    <a:scrgbClr r="0" g="0" b="0"/>
                  </a:glo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Rechteck 35"/>
            <p:cNvSpPr/>
            <p:nvPr/>
          </p:nvSpPr>
          <p:spPr>
            <a:xfrm>
              <a:off x="381000" y="4318000"/>
              <a:ext cx="1524000" cy="47625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  <a:ext uri="{31F19639-BCED-4A60-ADC4-E9642A236FB7}">
                <a14:hiddenScene3d xmlns:a14="http://schemas.microsoft.com/office/drawing/2010/main">
                  <a:camera prst="orthographicFront"/>
                  <a:lightRig rig="threePt" dir="t"/>
                </a14:hiddenScene3d>
              </a:ext>
              <a:ext uri="{E45631CC-5BF2-4C18-A39C-3461C7D3F71A}">
                <a14:hiddenSp3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/>
            </a:bodyPr>
            <a:lstStyle/>
            <a:p>
              <a:r>
                <a:rPr lang="de-DE" sz="900" b="1" dirty="0" smtClean="0">
                  <a:solidFill>
                    <a:srgbClr val="000000"/>
                  </a:solidFill>
                  <a:effectLst>
                    <a:glow>
                      <a:scrgbClr r="0" g="0" b="0"/>
                    </a:glow>
                  </a:effectLst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Phase 5</a:t>
              </a:r>
              <a:endParaRPr lang="de-DE" sz="900" b="1" dirty="0">
                <a:solidFill>
                  <a:srgbClr val="000000"/>
                </a:solidFill>
                <a:effectLst>
                  <a:glow>
                    <a:scrgbClr r="0" g="0" b="0"/>
                  </a:glo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37" name="Gerade Verbindung 36"/>
            <p:cNvCxnSpPr/>
            <p:nvPr/>
          </p:nvCxnSpPr>
          <p:spPr>
            <a:xfrm>
              <a:off x="381000" y="4794250"/>
              <a:ext cx="8382000" cy="0"/>
            </a:xfrm>
            <a:prstGeom prst="line">
              <a:avLst/>
            </a:prstGeom>
            <a:ln w="12700">
              <a:solidFill>
                <a:srgbClr val="D9D9D9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hteck 37"/>
            <p:cNvSpPr/>
            <p:nvPr/>
          </p:nvSpPr>
          <p:spPr>
            <a:xfrm>
              <a:off x="7620000" y="4841875"/>
              <a:ext cx="1143000" cy="381000"/>
            </a:xfrm>
            <a:prstGeom prst="rect">
              <a:avLst/>
            </a:prstGeom>
            <a:solidFill>
              <a:srgbClr val="7030A0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  <a:ext uri="{31F19639-BCED-4A60-ADC4-E9642A236FB7}">
                <a14:hiddenScene3d xmlns:a14="http://schemas.microsoft.com/office/drawing/2010/main">
                  <a:camera prst="orthographicFront"/>
                  <a:lightRig rig="threePt" dir="t"/>
                </a14:hiddenScene3d>
              </a:ext>
              <a:ext uri="{E45631CC-5BF2-4C18-A39C-3461C7D3F71A}">
                <a14:hiddenSp3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/>
            </a:bodyPr>
            <a:lstStyle/>
            <a:p>
              <a:pPr algn="ctr"/>
              <a:endParaRPr lang="de-DE" sz="900" dirty="0">
                <a:effectLst>
                  <a:glow>
                    <a:scrgbClr r="0" g="0" b="0"/>
                  </a:glo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9" name="Rechteck 38"/>
            <p:cNvSpPr/>
            <p:nvPr/>
          </p:nvSpPr>
          <p:spPr>
            <a:xfrm>
              <a:off x="381000" y="4794250"/>
              <a:ext cx="1524000" cy="47625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  <a:ext uri="{31F19639-BCED-4A60-ADC4-E9642A236FB7}">
                <a14:hiddenScene3d xmlns:a14="http://schemas.microsoft.com/office/drawing/2010/main">
                  <a:camera prst="orthographicFront"/>
                  <a:lightRig rig="threePt" dir="t"/>
                </a14:hiddenScene3d>
              </a:ext>
              <a:ext uri="{E45631CC-5BF2-4C18-A39C-3461C7D3F71A}">
                <a14:hiddenSp3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/>
            </a:bodyPr>
            <a:lstStyle/>
            <a:p>
              <a:r>
                <a:rPr lang="de-DE" sz="900" b="1" dirty="0" smtClean="0">
                  <a:solidFill>
                    <a:srgbClr val="000000"/>
                  </a:solidFill>
                  <a:effectLst>
                    <a:glow>
                      <a:scrgbClr r="0" g="0" b="0"/>
                    </a:glow>
                  </a:effectLst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Phase 6</a:t>
              </a:r>
              <a:endParaRPr lang="de-DE" sz="900" b="1" dirty="0">
                <a:solidFill>
                  <a:srgbClr val="000000"/>
                </a:solidFill>
                <a:effectLst>
                  <a:glow>
                    <a:scrgbClr r="0" g="0" b="0"/>
                  </a:glo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40" name="Gerade Verbindung 39"/>
            <p:cNvCxnSpPr/>
            <p:nvPr/>
          </p:nvCxnSpPr>
          <p:spPr>
            <a:xfrm>
              <a:off x="381000" y="5270500"/>
              <a:ext cx="8382000" cy="0"/>
            </a:xfrm>
            <a:prstGeom prst="line">
              <a:avLst/>
            </a:prstGeom>
            <a:ln w="12700">
              <a:solidFill>
                <a:srgbClr val="D9D9D9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hteck 40"/>
            <p:cNvSpPr/>
            <p:nvPr/>
          </p:nvSpPr>
          <p:spPr>
            <a:xfrm>
              <a:off x="7048500" y="5318124"/>
              <a:ext cx="1714500" cy="381001"/>
            </a:xfrm>
            <a:prstGeom prst="rect">
              <a:avLst/>
            </a:prstGeom>
            <a:solidFill>
              <a:srgbClr val="7030A0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  <a:ext uri="{31F19639-BCED-4A60-ADC4-E9642A236FB7}">
                <a14:hiddenScene3d xmlns:a14="http://schemas.microsoft.com/office/drawing/2010/main">
                  <a:camera prst="orthographicFront"/>
                  <a:lightRig rig="threePt" dir="t"/>
                </a14:hiddenScene3d>
              </a:ext>
              <a:ext uri="{E45631CC-5BF2-4C18-A39C-3461C7D3F71A}">
                <a14:hiddenSp3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/>
            </a:bodyPr>
            <a:lstStyle/>
            <a:p>
              <a:pPr algn="ctr"/>
              <a:endParaRPr lang="de-DE" sz="900" dirty="0">
                <a:effectLst>
                  <a:glow>
                    <a:scrgbClr r="0" g="0" b="0"/>
                  </a:glo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Rechteck 41"/>
            <p:cNvSpPr/>
            <p:nvPr/>
          </p:nvSpPr>
          <p:spPr>
            <a:xfrm>
              <a:off x="381000" y="5270500"/>
              <a:ext cx="1524000" cy="47625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  <a:ext uri="{31F19639-BCED-4A60-ADC4-E9642A236FB7}">
                <a14:hiddenScene3d xmlns:a14="http://schemas.microsoft.com/office/drawing/2010/main">
                  <a:camera prst="orthographicFront"/>
                  <a:lightRig rig="threePt" dir="t"/>
                </a14:hiddenScene3d>
              </a:ext>
              <a:ext uri="{E45631CC-5BF2-4C18-A39C-3461C7D3F71A}">
                <a14:hiddenSp3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/>
            </a:bodyPr>
            <a:lstStyle/>
            <a:p>
              <a:r>
                <a:rPr lang="de-DE" sz="900" b="1" dirty="0" smtClean="0">
                  <a:solidFill>
                    <a:srgbClr val="000000"/>
                  </a:solidFill>
                  <a:effectLst>
                    <a:glow>
                      <a:scrgbClr r="0" g="0" b="0"/>
                    </a:glow>
                  </a:effectLst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Phase 7</a:t>
              </a:r>
              <a:endParaRPr lang="de-DE" sz="900" b="1" dirty="0">
                <a:solidFill>
                  <a:srgbClr val="000000"/>
                </a:solidFill>
                <a:effectLst>
                  <a:glow>
                    <a:scrgbClr r="0" g="0" b="0"/>
                  </a:glo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43" name="Gerade Verbindung 42"/>
            <p:cNvCxnSpPr/>
            <p:nvPr/>
          </p:nvCxnSpPr>
          <p:spPr>
            <a:xfrm>
              <a:off x="381000" y="5746750"/>
              <a:ext cx="8382000" cy="0"/>
            </a:xfrm>
            <a:prstGeom prst="line">
              <a:avLst/>
            </a:prstGeom>
            <a:ln w="12700">
              <a:solidFill>
                <a:srgbClr val="D9D9D9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hteck 43"/>
            <p:cNvSpPr/>
            <p:nvPr/>
          </p:nvSpPr>
          <p:spPr>
            <a:xfrm>
              <a:off x="4756149" y="5794375"/>
              <a:ext cx="4006851" cy="381001"/>
            </a:xfrm>
            <a:prstGeom prst="rect">
              <a:avLst/>
            </a:prstGeom>
            <a:solidFill>
              <a:srgbClr val="9B0CA6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  <a:ext uri="{31F19639-BCED-4A60-ADC4-E9642A236FB7}">
                <a14:hiddenScene3d xmlns:a14="http://schemas.microsoft.com/office/drawing/2010/main">
                  <a:camera prst="orthographicFront"/>
                  <a:lightRig rig="threePt" dir="t"/>
                </a14:hiddenScene3d>
              </a:ext>
              <a:ext uri="{E45631CC-5BF2-4C18-A39C-3461C7D3F71A}">
                <a14:hiddenSp3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/>
            </a:bodyPr>
            <a:lstStyle/>
            <a:p>
              <a:pPr algn="ctr"/>
              <a:endParaRPr lang="de-DE" sz="900" dirty="0">
                <a:effectLst>
                  <a:glow>
                    <a:scrgbClr r="0" g="0" b="0"/>
                  </a:glo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Rechteck 44"/>
            <p:cNvSpPr/>
            <p:nvPr/>
          </p:nvSpPr>
          <p:spPr>
            <a:xfrm>
              <a:off x="381000" y="5746750"/>
              <a:ext cx="1524000" cy="47625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  <a:ext uri="{31F19639-BCED-4A60-ADC4-E9642A236FB7}">
                <a14:hiddenScene3d xmlns:a14="http://schemas.microsoft.com/office/drawing/2010/main">
                  <a:camera prst="orthographicFront"/>
                  <a:lightRig rig="threePt" dir="t"/>
                </a14:hiddenScene3d>
              </a:ext>
              <a:ext uri="{E45631CC-5BF2-4C18-A39C-3461C7D3F71A}">
                <a14:hiddenSp3d xmlns:a14="http://schemas.microsoft.com/office/drawing/2010/main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/>
            </a:bodyPr>
            <a:lstStyle/>
            <a:p>
              <a:r>
                <a:rPr lang="de-DE" sz="900" b="1" dirty="0" smtClean="0">
                  <a:solidFill>
                    <a:srgbClr val="000000"/>
                  </a:solidFill>
                  <a:effectLst>
                    <a:glow>
                      <a:scrgbClr r="0" g="0" b="0"/>
                    </a:glow>
                  </a:effectLst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Phase 8</a:t>
              </a:r>
              <a:endParaRPr lang="de-DE" sz="900" b="1" dirty="0">
                <a:solidFill>
                  <a:srgbClr val="000000"/>
                </a:solidFill>
                <a:effectLst>
                  <a:glow>
                    <a:scrgbClr r="0" g="0" b="0"/>
                  </a:glo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46" name="Gerade Verbindung 45"/>
            <p:cNvCxnSpPr/>
            <p:nvPr/>
          </p:nvCxnSpPr>
          <p:spPr>
            <a:xfrm>
              <a:off x="381000" y="6223000"/>
              <a:ext cx="8382000" cy="0"/>
            </a:xfrm>
            <a:prstGeom prst="line">
              <a:avLst/>
            </a:prstGeom>
            <a:ln w="12700">
              <a:solidFill>
                <a:srgbClr val="D9D9D9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POWER_USER_CONTEXTUAL_SHAPES_HARVEY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341761" y="4005064"/>
            <a:ext cx="720080" cy="720080"/>
            <a:chOff x="4572000" y="3429000"/>
            <a:chExt cx="317500" cy="317500"/>
          </a:xfrm>
        </p:grpSpPr>
        <p:sp>
          <p:nvSpPr>
            <p:cNvPr id="50" name="POWER_USER_CONTEXTUAL_SHAPES_HARVEY_OVAL"/>
            <p:cNvSpPr/>
            <p:nvPr/>
          </p:nvSpPr>
          <p:spPr>
            <a:xfrm>
              <a:off x="4572000" y="3429000"/>
              <a:ext cx="317500" cy="317500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POWER_USER_CONTEXTUAL_SHAPES_HARVEY_BALL"/>
            <p:cNvSpPr/>
            <p:nvPr/>
          </p:nvSpPr>
          <p:spPr>
            <a:xfrm rot="16200000">
              <a:off x="4572000" y="3429000"/>
              <a:ext cx="317500" cy="317500"/>
            </a:xfrm>
            <a:prstGeom prst="pie">
              <a:avLst>
                <a:gd name="adj1" fmla="val 0"/>
                <a:gd name="adj2" fmla="val 12960000"/>
              </a:avLst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3" name="Textfeld 52"/>
          <p:cNvSpPr txBox="1"/>
          <p:nvPr/>
        </p:nvSpPr>
        <p:spPr>
          <a:xfrm>
            <a:off x="107504" y="3429000"/>
            <a:ext cx="1188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Testfortschritt</a:t>
            </a:r>
          </a:p>
          <a:p>
            <a:r>
              <a:rPr lang="de-DE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Planung</a:t>
            </a:r>
            <a:endParaRPr lang="de-DE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4" name="POWER_USER_CONTEXTUAL_SHAPES_HARVEY"/>
          <p:cNvGrpSpPr>
            <a:grpSpLocks noChangeAspect="1"/>
          </p:cNvGrpSpPr>
          <p:nvPr>
            <p:custDataLst>
              <p:tags r:id="rId3"/>
            </p:custDataLst>
          </p:nvPr>
        </p:nvGrpSpPr>
        <p:grpSpPr>
          <a:xfrm>
            <a:off x="3546695" y="4005064"/>
            <a:ext cx="720080" cy="720080"/>
            <a:chOff x="4572000" y="3429000"/>
            <a:chExt cx="317500" cy="317500"/>
          </a:xfrm>
        </p:grpSpPr>
        <p:sp>
          <p:nvSpPr>
            <p:cNvPr id="55" name="POWER_USER_CONTEXTUAL_SHAPES_HARVEY_OVAL"/>
            <p:cNvSpPr/>
            <p:nvPr/>
          </p:nvSpPr>
          <p:spPr>
            <a:xfrm>
              <a:off x="4572000" y="3429000"/>
              <a:ext cx="317500" cy="317500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POWER_USER_CONTEXTUAL_SHAPES_HARVEY_BALL"/>
            <p:cNvSpPr/>
            <p:nvPr/>
          </p:nvSpPr>
          <p:spPr>
            <a:xfrm rot="16200000">
              <a:off x="4572000" y="3429000"/>
              <a:ext cx="317500" cy="317500"/>
            </a:xfrm>
            <a:prstGeom prst="pie">
              <a:avLst>
                <a:gd name="adj1" fmla="val 0"/>
                <a:gd name="adj2" fmla="val 6912000"/>
              </a:avLst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7" name="Textfeld 56"/>
          <p:cNvSpPr txBox="1"/>
          <p:nvPr/>
        </p:nvSpPr>
        <p:spPr>
          <a:xfrm>
            <a:off x="3347864" y="3429000"/>
            <a:ext cx="1117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Automati-</a:t>
            </a:r>
          </a:p>
          <a:p>
            <a:r>
              <a:rPr lang="de-DE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sierungsgrad</a:t>
            </a:r>
            <a:endParaRPr lang="de-DE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8" name="POWER_USER_CONTEXTUAL_SHAPES_HARVEY"/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1930586" y="4005064"/>
            <a:ext cx="720080" cy="720080"/>
            <a:chOff x="4572000" y="3429000"/>
            <a:chExt cx="317500" cy="317500"/>
          </a:xfrm>
        </p:grpSpPr>
        <p:sp>
          <p:nvSpPr>
            <p:cNvPr id="59" name="POWER_USER_CONTEXTUAL_SHAPES_HARVEY_OVAL"/>
            <p:cNvSpPr/>
            <p:nvPr/>
          </p:nvSpPr>
          <p:spPr>
            <a:xfrm>
              <a:off x="4572000" y="3429000"/>
              <a:ext cx="317500" cy="317500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0" name="POWER_USER_CONTEXTUAL_SHAPES_HARVEY_BALL"/>
            <p:cNvSpPr/>
            <p:nvPr/>
          </p:nvSpPr>
          <p:spPr>
            <a:xfrm rot="16200000">
              <a:off x="4572000" y="3429000"/>
              <a:ext cx="317500" cy="317500"/>
            </a:xfrm>
            <a:prstGeom prst="pie">
              <a:avLst>
                <a:gd name="adj1" fmla="val 0"/>
                <a:gd name="adj2" fmla="val 8856000"/>
              </a:avLst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61" name="Textfeld 60"/>
          <p:cNvSpPr txBox="1"/>
          <p:nvPr/>
        </p:nvSpPr>
        <p:spPr>
          <a:xfrm>
            <a:off x="1691680" y="3429000"/>
            <a:ext cx="1197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Testfortschritt</a:t>
            </a:r>
          </a:p>
          <a:p>
            <a:r>
              <a:rPr lang="de-DE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Durchführung</a:t>
            </a:r>
            <a:endParaRPr lang="de-DE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4932040" y="3645024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Besondere Risiken:</a:t>
            </a:r>
          </a:p>
        </p:txBody>
      </p:sp>
      <p:sp>
        <p:nvSpPr>
          <p:cNvPr id="63" name="Textfeld 62"/>
          <p:cNvSpPr txBox="1"/>
          <p:nvPr/>
        </p:nvSpPr>
        <p:spPr>
          <a:xfrm>
            <a:off x="4932040" y="5142384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Entscheidungen:</a:t>
            </a:r>
          </a:p>
        </p:txBody>
      </p:sp>
      <p:sp>
        <p:nvSpPr>
          <p:cNvPr id="64" name="Textfeld 63"/>
          <p:cNvSpPr txBox="1"/>
          <p:nvPr/>
        </p:nvSpPr>
        <p:spPr>
          <a:xfrm>
            <a:off x="5076056" y="4062264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Falls die Anbindung der Bibliothek Libropol nicht bis zum 20.02.19 möglich wird, können die Tarja-Komponententests nicht mehr rechtzeitig erfolgen und die Integrationstest verspäten sich. </a:t>
            </a:r>
            <a:endParaRPr lang="de-DE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5" name="Textfeld 64"/>
          <p:cNvSpPr txBox="1"/>
          <p:nvPr/>
        </p:nvSpPr>
        <p:spPr>
          <a:xfrm>
            <a:off x="5105624" y="5511716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Genehmigung der Vergabe von Penetrationstests</a:t>
            </a:r>
            <a:endParaRPr lang="de-DE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66" name="Diagramm 65"/>
          <p:cNvGraphicFramePr/>
          <p:nvPr>
            <p:extLst>
              <p:ext uri="{D42A27DB-BD31-4B8C-83A1-F6EECF244321}">
                <p14:modId xmlns:p14="http://schemas.microsoft.com/office/powerpoint/2010/main" val="937394365"/>
              </p:ext>
            </p:extLst>
          </p:nvPr>
        </p:nvGraphicFramePr>
        <p:xfrm>
          <a:off x="4572000" y="908720"/>
          <a:ext cx="4392488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pSp>
        <p:nvGrpSpPr>
          <p:cNvPr id="67" name="POWER_USER_CONTEXTUAL_SHAPES_TRAFIC_LIGHTS"/>
          <p:cNvGrpSpPr>
            <a:grpSpLocks noChangeAspect="1"/>
          </p:cNvGrpSpPr>
          <p:nvPr>
            <p:custDataLst>
              <p:tags r:id="rId5"/>
            </p:custDataLst>
          </p:nvPr>
        </p:nvGrpSpPr>
        <p:grpSpPr>
          <a:xfrm>
            <a:off x="1015012" y="5204741"/>
            <a:ext cx="962801" cy="1454889"/>
            <a:chOff x="3200445" y="48610"/>
            <a:chExt cx="1218941" cy="1841941"/>
          </a:xfrm>
        </p:grpSpPr>
        <p:sp>
          <p:nvSpPr>
            <p:cNvPr id="68" name="POWER_USER_CONTEXTUAL_SHAPES_TRAFIC_LIGHTS_TOP"/>
            <p:cNvSpPr>
              <a:spLocks/>
            </p:cNvSpPr>
            <p:nvPr/>
          </p:nvSpPr>
          <p:spPr>
            <a:xfrm>
              <a:off x="3556784" y="48610"/>
              <a:ext cx="516155" cy="38779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69" name="POWER_USER_CONTEXTUAL_SHAPES_TRAFIC_LIGHTS_MAIN_1"/>
            <p:cNvSpPr/>
            <p:nvPr/>
          </p:nvSpPr>
          <p:spPr>
            <a:xfrm>
              <a:off x="3475425" y="103315"/>
              <a:ext cx="678872" cy="1787236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70" name="POWER_USER_CONTEXTUAL_SHAPES_TRAFIC_LIGHTS_MAIN_2"/>
            <p:cNvSpPr/>
            <p:nvPr/>
          </p:nvSpPr>
          <p:spPr>
            <a:xfrm>
              <a:off x="3534336" y="183191"/>
              <a:ext cx="561051" cy="162476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71" name="POWER_USER_CONTEXTUAL_SHAPES_TRAFIC_LIGHTS_RED"/>
            <p:cNvSpPr>
              <a:spLocks noChangeAspect="1"/>
            </p:cNvSpPr>
            <p:nvPr/>
          </p:nvSpPr>
          <p:spPr>
            <a:xfrm>
              <a:off x="3580245" y="228913"/>
              <a:ext cx="469232" cy="469232"/>
            </a:xfrm>
            <a:prstGeom prst="ellipse">
              <a:avLst/>
            </a:prstGeom>
            <a:solidFill>
              <a:srgbClr val="6C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72" name="POWER_USER_CONTEXTUAL_SHAPES_TRAFIC_LIGHTS_ORANGE"/>
            <p:cNvSpPr>
              <a:spLocks noChangeAspect="1"/>
            </p:cNvSpPr>
            <p:nvPr/>
          </p:nvSpPr>
          <p:spPr>
            <a:xfrm>
              <a:off x="3580245" y="766507"/>
              <a:ext cx="469232" cy="46923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73" name="POWER_USER_CONTEXTUAL_SHAPES_TRAFIC_LIGHTS_GREEN"/>
            <p:cNvSpPr>
              <a:spLocks noChangeAspect="1"/>
            </p:cNvSpPr>
            <p:nvPr/>
          </p:nvSpPr>
          <p:spPr>
            <a:xfrm>
              <a:off x="3580245" y="1304101"/>
              <a:ext cx="469232" cy="469232"/>
            </a:xfrm>
            <a:prstGeom prst="ellipse">
              <a:avLst/>
            </a:prstGeom>
            <a:solidFill>
              <a:srgbClr val="002E15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  <p:cxnSp>
          <p:nvCxnSpPr>
            <p:cNvPr id="74" name="POWER_USER_CONTEXTUAL_SHAPES_TRAFIC_LIGHTS_CONNECTOR_2"/>
            <p:cNvCxnSpPr/>
            <p:nvPr/>
          </p:nvCxnSpPr>
          <p:spPr>
            <a:xfrm>
              <a:off x="3534336" y="732326"/>
              <a:ext cx="56105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POWER_USER_CONTEXTUAL_SHAPES_TRAFIC_LIGHTS_CONNECTOR_1"/>
            <p:cNvCxnSpPr/>
            <p:nvPr/>
          </p:nvCxnSpPr>
          <p:spPr>
            <a:xfrm>
              <a:off x="3534336" y="1269920"/>
              <a:ext cx="56105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POWER_USER_CONTEXTUAL_SHAPES_TRAFIC_LIGHTS_RIGHT_TOP" hidden="1"/>
            <p:cNvSpPr>
              <a:spLocks noChangeAspect="1"/>
            </p:cNvSpPr>
            <p:nvPr/>
          </p:nvSpPr>
          <p:spPr>
            <a:xfrm flipV="1">
              <a:off x="4095386" y="223118"/>
              <a:ext cx="324000" cy="279311"/>
            </a:xfrm>
            <a:prstGeom prst="triangle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77" name="POWER_USER_CONTEXTUAL_SHAPES_TRAFIC_LIGHTS_RIGHT_CENTER" hidden="1"/>
            <p:cNvSpPr>
              <a:spLocks noChangeAspect="1"/>
            </p:cNvSpPr>
            <p:nvPr/>
          </p:nvSpPr>
          <p:spPr>
            <a:xfrm flipV="1">
              <a:off x="4095386" y="766508"/>
              <a:ext cx="324000" cy="279311"/>
            </a:xfrm>
            <a:prstGeom prst="triangle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78" name="POWER_USER_CONTEXTUAL_SHAPES_TRAFIC_LIGHTS_RIGHT_BOTTOM" hidden="1"/>
            <p:cNvSpPr>
              <a:spLocks noChangeAspect="1"/>
            </p:cNvSpPr>
            <p:nvPr/>
          </p:nvSpPr>
          <p:spPr>
            <a:xfrm flipV="1">
              <a:off x="4095386" y="1274027"/>
              <a:ext cx="324000" cy="279311"/>
            </a:xfrm>
            <a:prstGeom prst="triangle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79" name="POWER_USER_CONTEXTUAL_SHAPES_TRAFIC_LIGHTS_LEFT_TOP" hidden="1"/>
            <p:cNvSpPr>
              <a:spLocks noChangeAspect="1"/>
            </p:cNvSpPr>
            <p:nvPr/>
          </p:nvSpPr>
          <p:spPr>
            <a:xfrm rot="5400000" flipV="1">
              <a:off x="3178101" y="250996"/>
              <a:ext cx="324000" cy="279311"/>
            </a:xfrm>
            <a:prstGeom prst="triangle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80" name="POWER_USER_CONTEXTUAL_SHAPES_TRAFIC_LIGHTS_LEFT_CENTER" hidden="1"/>
            <p:cNvSpPr>
              <a:spLocks noChangeAspect="1"/>
            </p:cNvSpPr>
            <p:nvPr/>
          </p:nvSpPr>
          <p:spPr>
            <a:xfrm rot="5400000" flipV="1">
              <a:off x="3178101" y="794386"/>
              <a:ext cx="324000" cy="279311"/>
            </a:xfrm>
            <a:prstGeom prst="triangle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81" name="POWER_USER_CONTEXTUAL_SHAPES_TRAFIC_LIGHTS_LEFT_BOTTOM" hidden="1"/>
            <p:cNvSpPr>
              <a:spLocks noChangeAspect="1"/>
            </p:cNvSpPr>
            <p:nvPr/>
          </p:nvSpPr>
          <p:spPr>
            <a:xfrm rot="5400000" flipV="1">
              <a:off x="3178101" y="1301905"/>
              <a:ext cx="324000" cy="279311"/>
            </a:xfrm>
            <a:prstGeom prst="triangle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2" name="POWER_USER_CONTEXTUAL_SHAPES_TRAFIC_LIGHTS"/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2743204" y="5204741"/>
            <a:ext cx="962801" cy="1454889"/>
            <a:chOff x="3200445" y="48610"/>
            <a:chExt cx="1218941" cy="1841941"/>
          </a:xfrm>
        </p:grpSpPr>
        <p:sp>
          <p:nvSpPr>
            <p:cNvPr id="83" name="POWER_USER_CONTEXTUAL_SHAPES_TRAFIC_LIGHTS_TOP"/>
            <p:cNvSpPr>
              <a:spLocks/>
            </p:cNvSpPr>
            <p:nvPr/>
          </p:nvSpPr>
          <p:spPr>
            <a:xfrm>
              <a:off x="3556784" y="48610"/>
              <a:ext cx="516155" cy="38779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84" name="POWER_USER_CONTEXTUAL_SHAPES_TRAFIC_LIGHTS_MAIN_1"/>
            <p:cNvSpPr/>
            <p:nvPr/>
          </p:nvSpPr>
          <p:spPr>
            <a:xfrm>
              <a:off x="3475425" y="103315"/>
              <a:ext cx="678872" cy="1787236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85" name="POWER_USER_CONTEXTUAL_SHAPES_TRAFIC_LIGHTS_MAIN_2"/>
            <p:cNvSpPr/>
            <p:nvPr/>
          </p:nvSpPr>
          <p:spPr>
            <a:xfrm>
              <a:off x="3534336" y="183191"/>
              <a:ext cx="561051" cy="162476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86" name="POWER_USER_CONTEXTUAL_SHAPES_TRAFIC_LIGHTS_RED"/>
            <p:cNvSpPr>
              <a:spLocks noChangeAspect="1"/>
            </p:cNvSpPr>
            <p:nvPr/>
          </p:nvSpPr>
          <p:spPr>
            <a:xfrm>
              <a:off x="3580245" y="228913"/>
              <a:ext cx="469232" cy="46923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87" name="POWER_USER_CONTEXTUAL_SHAPES_TRAFIC_LIGHTS_ORANGE"/>
            <p:cNvSpPr>
              <a:spLocks noChangeAspect="1"/>
            </p:cNvSpPr>
            <p:nvPr/>
          </p:nvSpPr>
          <p:spPr>
            <a:xfrm>
              <a:off x="3580245" y="766507"/>
              <a:ext cx="469232" cy="469232"/>
            </a:xfrm>
            <a:prstGeom prst="ellipse">
              <a:avLst/>
            </a:prstGeom>
            <a:solidFill>
              <a:srgbClr val="503D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88" name="POWER_USER_CONTEXTUAL_SHAPES_TRAFIC_LIGHTS_GREEN"/>
            <p:cNvSpPr>
              <a:spLocks noChangeAspect="1"/>
            </p:cNvSpPr>
            <p:nvPr/>
          </p:nvSpPr>
          <p:spPr>
            <a:xfrm>
              <a:off x="3580245" y="1304101"/>
              <a:ext cx="469232" cy="469232"/>
            </a:xfrm>
            <a:prstGeom prst="ellipse">
              <a:avLst/>
            </a:prstGeom>
            <a:solidFill>
              <a:srgbClr val="002E15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  <p:cxnSp>
          <p:nvCxnSpPr>
            <p:cNvPr id="89" name="POWER_USER_CONTEXTUAL_SHAPES_TRAFIC_LIGHTS_CONNECTOR_2"/>
            <p:cNvCxnSpPr/>
            <p:nvPr/>
          </p:nvCxnSpPr>
          <p:spPr>
            <a:xfrm>
              <a:off x="3534336" y="732326"/>
              <a:ext cx="56105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POWER_USER_CONTEXTUAL_SHAPES_TRAFIC_LIGHTS_CONNECTOR_1"/>
            <p:cNvCxnSpPr/>
            <p:nvPr/>
          </p:nvCxnSpPr>
          <p:spPr>
            <a:xfrm>
              <a:off x="3534336" y="1269920"/>
              <a:ext cx="56105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POWER_USER_CONTEXTUAL_SHAPES_TRAFIC_LIGHTS_RIGHT_TOP" hidden="1"/>
            <p:cNvSpPr>
              <a:spLocks noChangeAspect="1"/>
            </p:cNvSpPr>
            <p:nvPr/>
          </p:nvSpPr>
          <p:spPr>
            <a:xfrm flipV="1">
              <a:off x="4095386" y="223118"/>
              <a:ext cx="324000" cy="279311"/>
            </a:xfrm>
            <a:prstGeom prst="triangle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92" name="POWER_USER_CONTEXTUAL_SHAPES_TRAFIC_LIGHTS_RIGHT_CENTER" hidden="1"/>
            <p:cNvSpPr>
              <a:spLocks noChangeAspect="1"/>
            </p:cNvSpPr>
            <p:nvPr/>
          </p:nvSpPr>
          <p:spPr>
            <a:xfrm flipV="1">
              <a:off x="4095386" y="766508"/>
              <a:ext cx="324000" cy="279311"/>
            </a:xfrm>
            <a:prstGeom prst="triangle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93" name="POWER_USER_CONTEXTUAL_SHAPES_TRAFIC_LIGHTS_RIGHT_BOTTOM" hidden="1"/>
            <p:cNvSpPr>
              <a:spLocks noChangeAspect="1"/>
            </p:cNvSpPr>
            <p:nvPr/>
          </p:nvSpPr>
          <p:spPr>
            <a:xfrm flipV="1">
              <a:off x="4095386" y="1274027"/>
              <a:ext cx="324000" cy="279311"/>
            </a:xfrm>
            <a:prstGeom prst="triangle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94" name="POWER_USER_CONTEXTUAL_SHAPES_TRAFIC_LIGHTS_LEFT_TOP" hidden="1"/>
            <p:cNvSpPr>
              <a:spLocks noChangeAspect="1"/>
            </p:cNvSpPr>
            <p:nvPr/>
          </p:nvSpPr>
          <p:spPr>
            <a:xfrm rot="5400000" flipV="1">
              <a:off x="3178101" y="250996"/>
              <a:ext cx="324000" cy="279311"/>
            </a:xfrm>
            <a:prstGeom prst="triangle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95" name="POWER_USER_CONTEXTUAL_SHAPES_TRAFIC_LIGHTS_LEFT_CENTER" hidden="1"/>
            <p:cNvSpPr>
              <a:spLocks noChangeAspect="1"/>
            </p:cNvSpPr>
            <p:nvPr/>
          </p:nvSpPr>
          <p:spPr>
            <a:xfrm rot="5400000" flipV="1">
              <a:off x="3178101" y="794386"/>
              <a:ext cx="324000" cy="279311"/>
            </a:xfrm>
            <a:prstGeom prst="triangle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96" name="POWER_USER_CONTEXTUAL_SHAPES_TRAFIC_LIGHTS_LEFT_BOTTOM" hidden="1"/>
            <p:cNvSpPr>
              <a:spLocks noChangeAspect="1"/>
            </p:cNvSpPr>
            <p:nvPr/>
          </p:nvSpPr>
          <p:spPr>
            <a:xfrm rot="5400000" flipV="1">
              <a:off x="3178101" y="1301905"/>
              <a:ext cx="324000" cy="279311"/>
            </a:xfrm>
            <a:prstGeom prst="triangle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>
                <a:solidFill>
                  <a:schemeClr val="tx1"/>
                </a:solidFill>
              </a:endParaRPr>
            </a:p>
          </p:txBody>
        </p:sp>
      </p:grpSp>
      <p:sp>
        <p:nvSpPr>
          <p:cNvPr id="112" name="Textfeld 111"/>
          <p:cNvSpPr txBox="1"/>
          <p:nvPr/>
        </p:nvSpPr>
        <p:spPr>
          <a:xfrm>
            <a:off x="653072" y="4797152"/>
            <a:ext cx="1686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Gesamteinschätzung</a:t>
            </a:r>
          </a:p>
          <a:p>
            <a:r>
              <a:rPr lang="de-DE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Testprojekt</a:t>
            </a:r>
            <a:endParaRPr lang="de-DE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3" name="Textfeld 112"/>
          <p:cNvSpPr txBox="1"/>
          <p:nvPr/>
        </p:nvSpPr>
        <p:spPr>
          <a:xfrm>
            <a:off x="2381264" y="4797152"/>
            <a:ext cx="1686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Gesamteinschätzung</a:t>
            </a:r>
          </a:p>
          <a:p>
            <a:r>
              <a:rPr lang="de-DE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Produktqualität</a:t>
            </a:r>
            <a:endParaRPr lang="de-DE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012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PPT_AGENDA_PRESENTATION_SHOULD_CREATE_TABLE_OF_CONTENT_TAG" val="1"/>
  <p:tag name="ARTICULATE_SLIDE_COUNT" val="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CONTEXTUAL_SHAPES_TAG" val="POWER_USER_CONTEXTUAL_SHAPES_HARVEY"/>
  <p:tag name="POWER_USER_CONTEXTUAL_SHAPES_HARVEY_PERCENTAGE" val="3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CONTEXTUAL_SHAPES_TAG" val="POWER_USER_CONTEXTUAL_SHAPES_HARVEY"/>
  <p:tag name="POWER_USER_CONTEXTUAL_SHAPES_HARVEY_PERCENTAGE" val="4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CONTEXTUAL_SHAPES_TAG" val="POWER_USER_CONTEXTUAL_SHAPES_TRAFIC_LIGHTS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CONTEXTUAL_SHAPES_TAG" val="POWER_USER_CONTEXTUAL_SHAPES_TRAFIC_LIGHT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CONTEXTUAL_SHAPES_TAG" val="POWER_USER_CONTEXTUAL_SHAPES_HARVEY"/>
  <p:tag name="POWER_USER_CONTEXTUAL_SHAPES_HARVEY_PERCENTAGE" val="60"/>
</p:tagLst>
</file>

<file path=ppt/theme/theme1.xml><?xml version="1.0" encoding="utf-8"?>
<a:theme xmlns:a="http://schemas.openxmlformats.org/drawingml/2006/main" name="Testkonzept_29119_OpenSan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Testkonzept_29119_OpenSans</Template>
  <TotalTime>0</TotalTime>
  <Words>68</Words>
  <Application>Microsoft Office PowerPoint</Application>
  <PresentationFormat>Bildschirmpräsentation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Testkonzept_29119_OpenSans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Testkonzept &lt;Projekt&gt;</dc:title>
  <dc:subject>&lt;Projekt&gt;</dc:subject>
  <dc:creator>Maud Schlich</dc:creator>
  <cp:keywords>Testkonzept, Testen, Vorlagen</cp:keywords>
  <cp:lastModifiedBy>Maud Schlich</cp:lastModifiedBy>
  <cp:revision>20</cp:revision>
  <dcterms:created xsi:type="dcterms:W3CDTF">2018-11-11T08:52:38Z</dcterms:created>
  <dcterms:modified xsi:type="dcterms:W3CDTF">2019-04-01T14:27:53Z</dcterms:modified>
  <cp:category>Testkonzept, Testen, Vorlagen</cp:category>
  <cp:contentStatus>freigegeben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_State">
    <vt:lpwstr>zum Review vorgelegt</vt:lpwstr>
  </property>
  <property fmtid="{D5CDD505-2E9C-101B-9397-08002B2CF9AE}" pid="3" name="is_Author">
    <vt:lpwstr>Maud Schlich</vt:lpwstr>
  </property>
  <property fmtid="{D5CDD505-2E9C-101B-9397-08002B2CF9AE}" pid="4" name="is_Projectname">
    <vt:lpwstr>Marketing</vt:lpwstr>
  </property>
  <property fmtid="{D5CDD505-2E9C-101B-9397-08002B2CF9AE}" pid="5" name="is_ProcessName">
    <vt:lpwstr>microTOOL CoreProcess V1.0</vt:lpwstr>
  </property>
  <property fmtid="{D5CDD505-2E9C-101B-9397-08002B2CF9AE}" pid="6" name="is_User">
    <vt:lpwstr>Maud Schlich</vt:lpwstr>
  </property>
  <property fmtid="{D5CDD505-2E9C-101B-9397-08002B2CF9AE}" pid="7" name="is_Version">
    <vt:lpwstr>0.0.0</vt:lpwstr>
  </property>
  <property fmtid="{D5CDD505-2E9C-101B-9397-08002B2CF9AE}" pid="8" name="Produkttyp">
    <vt:lpwstr/>
  </property>
  <property fmtid="{D5CDD505-2E9C-101B-9397-08002B2CF9AE}" pid="9" name="is_ProductType">
    <vt:lpwstr/>
  </property>
  <property fmtid="{D5CDD505-2E9C-101B-9397-08002B2CF9AE}" pid="10" name="is_System">
    <vt:lpwstr>C:\in-Step\Workshops.isf</vt:lpwstr>
  </property>
  <property fmtid="{D5CDD505-2E9C-101B-9397-08002B2CF9AE}" pid="11" name="is_CreateDate">
    <vt:lpwstr>07.03.2008</vt:lpwstr>
  </property>
  <property fmtid="{D5CDD505-2E9C-101B-9397-08002B2CF9AE}" pid="12" name="is_CreatingUser">
    <vt:lpwstr>Maud Schlich</vt:lpwstr>
  </property>
  <property fmtid="{D5CDD505-2E9C-101B-9397-08002B2CF9AE}" pid="13" name="is_ProjectManager">
    <vt:lpwstr>Maud Schlich</vt:lpwstr>
  </property>
  <property fmtid="{D5CDD505-2E9C-101B-9397-08002B2CF9AE}" pid="14" name="is_Path">
    <vt:lpwstr>Marketing/Dateien/Vorträge/Risk-based Testing and SIL in the Automotive Domain/ICSTEST_SIL_Testen.ppt</vt:lpwstr>
  </property>
  <property fmtid="{D5CDD505-2E9C-101B-9397-08002B2CF9AE}" pid="15" name="is_ProductGroup">
    <vt:lpwstr>Dateien</vt:lpwstr>
  </property>
  <property fmtid="{D5CDD505-2E9C-101B-9397-08002B2CF9AE}" pid="16" name="is_LastChangeDate">
    <vt:lpwstr>07.03.2008</vt:lpwstr>
  </property>
  <property fmtid="{D5CDD505-2E9C-101B-9397-08002B2CF9AE}" pid="17" name="is_LastRevisionNumber">
    <vt:lpwstr>0.1</vt:lpwstr>
  </property>
  <property fmtid="{D5CDD505-2E9C-101B-9397-08002B2CF9AE}" pid="18" name="isProject.BuildNr">
    <vt:lpwstr/>
  </property>
  <property fmtid="{D5CDD505-2E9C-101B-9397-08002B2CF9AE}" pid="19" name="isProject.ProjectNumber">
    <vt:lpwstr/>
  </property>
  <property fmtid="{D5CDD505-2E9C-101B-9397-08002B2CF9AE}" pid="20" name="isAuthor.eMail">
    <vt:lpwstr/>
  </property>
  <property fmtid="{D5CDD505-2E9C-101B-9397-08002B2CF9AE}" pid="21" name="isAuthor.UserName">
    <vt:lpwstr>Maud Schlich</vt:lpwstr>
  </property>
  <property fmtid="{D5CDD505-2E9C-101B-9397-08002B2CF9AE}" pid="22" name="isAuthor.Roles">
    <vt:lpwstr>Anforderungsanalytiker, Reviewer, Entwickler, Projektleiter, Änderungsmanager, Tester</vt:lpwstr>
  </property>
  <property fmtid="{D5CDD505-2E9C-101B-9397-08002B2CF9AE}" pid="23" name="isp_Review-Ergebnisse">
    <vt:lpwstr>Review-Ergebnis 'ICSTEST_Assessment_Interviews_1_2' Maud Schlich</vt:lpwstr>
  </property>
  <property fmtid="{D5CDD505-2E9C-101B-9397-08002B2CF9AE}" pid="24" name="isEditor_Review.eMail">
    <vt:lpwstr/>
  </property>
  <property fmtid="{D5CDD505-2E9C-101B-9397-08002B2CF9AE}" pid="25" name="isEditor_Review.UserName">
    <vt:lpwstr>Maud Schlich</vt:lpwstr>
  </property>
  <property fmtid="{D5CDD505-2E9C-101B-9397-08002B2CF9AE}" pid="26" name="isEditor_Review.Roles">
    <vt:lpwstr>Änderungsmanager, Anforderungsanalytiker, Reviewer, Entwickler, Projektleiter, Tester</vt:lpwstr>
  </property>
  <property fmtid="{D5CDD505-2E9C-101B-9397-08002B2CF9AE}" pid="27" name="ArticulateGUID">
    <vt:lpwstr>153FBF48-A0EE-4F5A-9193-DBEDC491A421</vt:lpwstr>
  </property>
  <property fmtid="{D5CDD505-2E9C-101B-9397-08002B2CF9AE}" pid="28" name="ArticulatePath">
    <vt:lpwstr>Muster_Folien_2</vt:lpwstr>
  </property>
</Properties>
</file>